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1149" r:id="rId3"/>
    <p:sldId id="1234" r:id="rId4"/>
    <p:sldId id="1231" r:id="rId5"/>
    <p:sldId id="1239" r:id="rId6"/>
    <p:sldId id="1232" r:id="rId7"/>
    <p:sldId id="1240" r:id="rId8"/>
    <p:sldId id="1233" r:id="rId9"/>
    <p:sldId id="1235" r:id="rId10"/>
    <p:sldId id="1236" r:id="rId11"/>
    <p:sldId id="1241" r:id="rId12"/>
    <p:sldId id="1237" r:id="rId13"/>
    <p:sldId id="1238" r:id="rId14"/>
  </p:sldIdLst>
  <p:sldSz cx="15119350" cy="10691813"/>
  <p:notesSz cx="6858000" cy="9144000"/>
  <p:defaultTextStyle>
    <a:defPPr>
      <a:defRPr lang="en-US"/>
    </a:defPPr>
    <a:lvl1pPr marL="0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1pPr>
    <a:lvl2pPr marL="1189381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2pPr>
    <a:lvl3pPr marL="2378763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3pPr>
    <a:lvl4pPr marL="3568144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4pPr>
    <a:lvl5pPr marL="4757526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5pPr>
    <a:lvl6pPr marL="5946906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6pPr>
    <a:lvl7pPr marL="7136287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7pPr>
    <a:lvl8pPr marL="8325669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8pPr>
    <a:lvl9pPr marL="9515050" algn="l" defTabSz="1189381" rtl="0" eaLnBrk="1" latinLnBrk="0" hangingPunct="1">
      <a:defRPr sz="46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5 Détails des comptages et mesures des vitesses" id="{54B2DD27-BFD6-4D3E-8C1C-66390842EF8D}">
          <p14:sldIdLst>
            <p14:sldId id="257"/>
            <p14:sldId id="1149"/>
            <p14:sldId id="1234"/>
            <p14:sldId id="1231"/>
            <p14:sldId id="1239"/>
            <p14:sldId id="1232"/>
            <p14:sldId id="1240"/>
            <p14:sldId id="1233"/>
            <p14:sldId id="1235"/>
            <p14:sldId id="1236"/>
            <p14:sldId id="1241"/>
            <p14:sldId id="1237"/>
            <p14:sldId id="12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03EFA-23C9-47E0-B294-7EEAA40A038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DBB21-4109-47CE-AC95-78E7838D88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7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16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86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4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36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32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60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1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8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7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0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6919C-7ED1-4FAF-9754-C571C402F8D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37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23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avec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4463450"/>
            <a:ext cx="1511935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>
              <a:lnSpc>
                <a:spcPct val="100000"/>
              </a:lnSpc>
              <a:defRPr lang="fr-FR" sz="5000" b="1" kern="1200" dirty="0">
                <a:solidFill>
                  <a:srgbClr val="9BC4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712734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943803" y="10155969"/>
            <a:ext cx="489236" cy="30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254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F5317-6E05-465A-B61B-2306E4F4F40D}" type="slidenum">
              <a:rPr kumimoji="0" lang="fr-FR" sz="1403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4254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3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0138"/>
            <a:ext cx="15119350" cy="6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" y="4643990"/>
            <a:ext cx="15119350" cy="668196"/>
          </a:xfrm>
          <a:prstGeom prst="rect">
            <a:avLst/>
          </a:prstGeom>
          <a:solidFill>
            <a:srgbClr val="98BF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ctr">
              <a:lnSpc>
                <a:spcPct val="100000"/>
              </a:lnSpc>
              <a:defRPr lang="fr-FR" sz="3742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712734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943803" y="10155969"/>
            <a:ext cx="489236" cy="30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254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F5317-6E05-465A-B61B-2306E4F4F40D}" type="slidenum">
              <a:rPr kumimoji="0" lang="fr-FR" sz="1403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4254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3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0138"/>
            <a:ext cx="15119350" cy="6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sans pagination (pourquoi p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4463450"/>
            <a:ext cx="15119350" cy="861774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>
              <a:lnSpc>
                <a:spcPct val="100000"/>
              </a:lnSpc>
              <a:defRPr lang="fr-FR" sz="5000" b="1" kern="1200" dirty="0">
                <a:solidFill>
                  <a:srgbClr val="9BC4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712734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943803" y="10155969"/>
            <a:ext cx="489236" cy="30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254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F5317-6E05-465A-B61B-2306E4F4F40D}" type="slidenum">
              <a:rPr kumimoji="0" lang="fr-FR" sz="1403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4254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3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0138"/>
            <a:ext cx="15119350" cy="6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3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deau et titre avec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943803" y="10155969"/>
            <a:ext cx="489236" cy="30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254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F5317-6E05-465A-B61B-2306E4F4F40D}" type="slidenum">
              <a:rPr kumimoji="0" lang="fr-FR" sz="1403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4254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3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0138"/>
            <a:ext cx="15119350" cy="638060"/>
          </a:xfrm>
          <a:prstGeom prst="rect">
            <a:avLst/>
          </a:prstGeom>
        </p:spPr>
      </p:pic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0" y="104116"/>
            <a:ext cx="15119350" cy="524118"/>
          </a:xfrm>
          <a:prstGeom prst="rect">
            <a:avLst/>
          </a:prstGeom>
          <a:solidFill>
            <a:srgbClr val="98BF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>
              <a:defRPr lang="fr-FR" sz="280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712734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93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bandeau sans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0" y="104116"/>
            <a:ext cx="15119350" cy="524118"/>
          </a:xfrm>
          <a:prstGeom prst="rect">
            <a:avLst/>
          </a:prstGeom>
          <a:solidFill>
            <a:srgbClr val="98BF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>
              <a:defRPr lang="fr-FR" sz="280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712734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0138"/>
            <a:ext cx="15119350" cy="6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deau seul avec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943803" y="10155969"/>
            <a:ext cx="489236" cy="30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254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F5317-6E05-465A-B61B-2306E4F4F40D}" type="slidenum">
              <a:rPr kumimoji="0" lang="fr-FR" sz="1403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4254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3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0138"/>
            <a:ext cx="15119350" cy="6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ndeau sans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0138"/>
            <a:ext cx="15119350" cy="6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814" y="569913"/>
            <a:ext cx="13039725" cy="2065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390650" y="3811593"/>
            <a:ext cx="11050343" cy="914399"/>
          </a:xfrm>
          <a:prstGeom prst="rect">
            <a:avLst/>
          </a:prstGeo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8233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1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6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2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1069101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275" indent="-267275" algn="l" defTabSz="1069101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826" indent="-267275" algn="l" defTabSz="1069101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376" indent="-267275" algn="l" defTabSz="1069101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0926" indent="-267275" algn="l" defTabSz="1069101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476" indent="-267275" algn="l" defTabSz="1069101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028" indent="-267275" algn="l" defTabSz="1069101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578" indent="-267275" algn="l" defTabSz="1069101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128" indent="-267275" algn="l" defTabSz="1069101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3677" indent="-267275" algn="l" defTabSz="1069101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550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101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651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201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2753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303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1853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404" algn="l" defTabSz="1069101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emf"/><Relationship Id="rId5" Type="http://schemas.openxmlformats.org/officeDocument/2006/relationships/image" Target="../media/image41.jpe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24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8593B-0551-4F1E-9821-98929A6B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450" y="8048236"/>
            <a:ext cx="12026450" cy="584775"/>
          </a:xfrm>
        </p:spPr>
        <p:txBody>
          <a:bodyPr/>
          <a:lstStyle/>
          <a:p>
            <a:r>
              <a:rPr lang="fr-FR" sz="3200" dirty="0"/>
              <a:t>5 Détails des comptages et mesures des vitesses</a:t>
            </a:r>
            <a:endParaRPr lang="fr-FR" sz="2863" dirty="0"/>
          </a:p>
        </p:txBody>
      </p:sp>
      <p:pic>
        <p:nvPicPr>
          <p:cNvPr id="3" name="Image 2" descr="Une image contenant bâtiment, ciel, extérieur, route&#10;&#10;Description générée automatiquement">
            <a:extLst>
              <a:ext uri="{FF2B5EF4-FFF2-40B4-BE49-F238E27FC236}">
                <a16:creationId xmlns:a16="http://schemas.microsoft.com/office/drawing/2014/main" id="{20044D7E-F4E2-4C71-A4C9-92D2C980626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37" y="1721064"/>
            <a:ext cx="2355668" cy="18777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D2269B-283D-4239-9754-A4EA8177406D}"/>
              </a:ext>
            </a:extLst>
          </p:cNvPr>
          <p:cNvSpPr txBox="1"/>
          <p:nvPr/>
        </p:nvSpPr>
        <p:spPr>
          <a:xfrm>
            <a:off x="7653838" y="1722577"/>
            <a:ext cx="6027028" cy="77931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464" b="1" dirty="0">
                <a:solidFill>
                  <a:srgbClr val="548DD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Commune de Blacourt</a:t>
            </a:r>
            <a:endParaRPr lang="fr-FR" sz="4464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14CC9D-F1F4-4AD2-A69C-1A8C10A125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233" y="3067650"/>
            <a:ext cx="5409587" cy="297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23B537-A1F2-46F4-845D-83CAEDB6FB49}"/>
              </a:ext>
            </a:extLst>
          </p:cNvPr>
          <p:cNvSpPr txBox="1"/>
          <p:nvPr/>
        </p:nvSpPr>
        <p:spPr>
          <a:xfrm>
            <a:off x="494589" y="6391702"/>
            <a:ext cx="8691457" cy="128522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40"/>
              </a:spcAft>
            </a:pPr>
            <a:r>
              <a:rPr lang="fr-FR" sz="3472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Diagnostic de sécurité et de circulation dans la traversée de Blacourt et de La Haute Rue</a:t>
            </a:r>
            <a:endParaRPr lang="fr-FR" sz="347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DCCE75-A2D5-4BE4-B378-9DA8DCFED0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077" y="5200773"/>
            <a:ext cx="4972064" cy="14778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665B901-4CC9-466E-A696-B93DF71824BE}"/>
              </a:ext>
            </a:extLst>
          </p:cNvPr>
          <p:cNvSpPr txBox="1"/>
          <p:nvPr/>
        </p:nvSpPr>
        <p:spPr>
          <a:xfrm>
            <a:off x="10918807" y="7332000"/>
            <a:ext cx="3029049" cy="39767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9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Avril 2020</a:t>
            </a:r>
          </a:p>
        </p:txBody>
      </p:sp>
    </p:spTree>
    <p:extLst>
      <p:ext uri="{BB962C8B-B14F-4D97-AF65-F5344CB8AC3E}">
        <p14:creationId xmlns:p14="http://schemas.microsoft.com/office/powerpoint/2010/main" val="235251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6B0412C-6ED0-4440-9998-BB7446372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991" y="5441554"/>
            <a:ext cx="7428226" cy="21703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13C0C1F-C2D2-408A-85E8-412AA0B1D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24" y="5442254"/>
            <a:ext cx="5425323" cy="406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B50E82-0A77-4997-BA4D-C968783B58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593" y="945060"/>
            <a:ext cx="5412454" cy="41370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Rue de la Forge – Vers Montreuil 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F16982AB-F5D5-4CED-99A9-E2D46F3A4635}"/>
              </a:ext>
            </a:extLst>
          </p:cNvPr>
          <p:cNvSpPr/>
          <p:nvPr/>
        </p:nvSpPr>
        <p:spPr>
          <a:xfrm>
            <a:off x="3015880" y="8135040"/>
            <a:ext cx="789140" cy="325677"/>
          </a:xfrm>
          <a:prstGeom prst="upArrow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B5F26E-D151-4295-8520-98F807249CEB}"/>
              </a:ext>
            </a:extLst>
          </p:cNvPr>
          <p:cNvSpPr txBox="1"/>
          <p:nvPr/>
        </p:nvSpPr>
        <p:spPr>
          <a:xfrm>
            <a:off x="2893197" y="8485964"/>
            <a:ext cx="10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km/h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B0E01-AA2C-4302-84F8-4CC292C9DFC2}"/>
              </a:ext>
            </a:extLst>
          </p:cNvPr>
          <p:cNvSpPr/>
          <p:nvPr/>
        </p:nvSpPr>
        <p:spPr>
          <a:xfrm>
            <a:off x="925724" y="919812"/>
            <a:ext cx="5425323" cy="41622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2C08D865-D634-4EEB-80C7-CAFC54FF1678}"/>
              </a:ext>
            </a:extLst>
          </p:cNvPr>
          <p:cNvSpPr/>
          <p:nvPr/>
        </p:nvSpPr>
        <p:spPr>
          <a:xfrm rot="2309608">
            <a:off x="2960606" y="3746929"/>
            <a:ext cx="289937" cy="42139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e 7">
            <a:extLst>
              <a:ext uri="{FF2B5EF4-FFF2-40B4-BE49-F238E27FC236}">
                <a16:creationId xmlns:a16="http://schemas.microsoft.com/office/drawing/2014/main" id="{4DF49631-54A5-4A9A-8FE9-CC228190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556" y="5555229"/>
            <a:ext cx="3286348" cy="2920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lIns="27432" tIns="27432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strike="noStrike" dirty="0">
                <a:solidFill>
                  <a:srgbClr val="000000"/>
                </a:solidFill>
                <a:latin typeface="+mj-lt"/>
                <a:cs typeface="Times New Roman"/>
              </a:rPr>
              <a:t>Jour le plus chargé de la semaine: Vendredi 12 Mars</a:t>
            </a:r>
            <a:endParaRPr lang="fr-FR" sz="1100" b="0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EA8C6E-AFE8-4E3F-95FA-0BA23CA6E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446" y="3596186"/>
            <a:ext cx="7447310" cy="14859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1799BF3-4BBF-45F9-9046-EAF84E819424}"/>
              </a:ext>
            </a:extLst>
          </p:cNvPr>
          <p:cNvSpPr txBox="1"/>
          <p:nvPr/>
        </p:nvSpPr>
        <p:spPr>
          <a:xfrm>
            <a:off x="7296450" y="7855022"/>
            <a:ext cx="743776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proportion de Pl est de 4%.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limitation de vitesse est globalement respectée avec 12% d’excès de vitesse qui se situent pour la plupart entre 50 et 60km/h.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retrouve un pic de trafic plus marqué aux heures de pointe du matin et du soir.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D6FAB6-2895-40E4-BBBD-542235B57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991" y="945060"/>
            <a:ext cx="743776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Evolution des vitesses tout au long de la journée et de la nuit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53CE00-B012-4E3A-B62A-B0AE061412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7" y="1581632"/>
            <a:ext cx="7200000" cy="34376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68B296-04F7-481D-AA7C-52EEFB5936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74" y="1581633"/>
            <a:ext cx="7200000" cy="34376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F52939-D8B0-47E1-94E0-2267A4626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5" y="5942395"/>
            <a:ext cx="7553599" cy="36152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74EB40-9FBF-4010-AF6F-214DABA96C8C}"/>
              </a:ext>
            </a:extLst>
          </p:cNvPr>
          <p:cNvSpPr txBox="1"/>
          <p:nvPr/>
        </p:nvSpPr>
        <p:spPr>
          <a:xfrm>
            <a:off x="181883" y="5122571"/>
            <a:ext cx="14755581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Pendant la semaine, les vitesses sont plus élevées tôt le matin et de 19h à 20h cela pouvant être lié aux trajets professionnels. Le week-end en revanche les vitesses oscillent entre 43km/h et 54km/h sans vitesses excessives.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81735-4659-44C0-ABF3-055FA545C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356" y="5942395"/>
            <a:ext cx="5512236" cy="36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724760DB-FDE4-41B9-8EC8-F176E4B0A7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88" y="5442254"/>
            <a:ext cx="5287359" cy="39655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7D5277-7155-4555-B331-AD4902D22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90" y="5442254"/>
            <a:ext cx="7428221" cy="21703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B50E82-0A77-4997-BA4D-C968783B58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593" y="945060"/>
            <a:ext cx="5412454" cy="41370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Rue de la Forge – Vers L’Eglise 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F16982AB-F5D5-4CED-99A9-E2D46F3A4635}"/>
              </a:ext>
            </a:extLst>
          </p:cNvPr>
          <p:cNvSpPr/>
          <p:nvPr/>
        </p:nvSpPr>
        <p:spPr>
          <a:xfrm>
            <a:off x="3015880" y="8135040"/>
            <a:ext cx="789140" cy="325677"/>
          </a:xfrm>
          <a:prstGeom prst="upArrow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B5F26E-D151-4295-8520-98F807249CEB}"/>
              </a:ext>
            </a:extLst>
          </p:cNvPr>
          <p:cNvSpPr txBox="1"/>
          <p:nvPr/>
        </p:nvSpPr>
        <p:spPr>
          <a:xfrm>
            <a:off x="2893197" y="8485964"/>
            <a:ext cx="10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km/h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B0E01-AA2C-4302-84F8-4CC292C9DFC2}"/>
              </a:ext>
            </a:extLst>
          </p:cNvPr>
          <p:cNvSpPr/>
          <p:nvPr/>
        </p:nvSpPr>
        <p:spPr>
          <a:xfrm>
            <a:off x="925724" y="919812"/>
            <a:ext cx="5425323" cy="416227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2C08D865-D634-4EEB-80C7-CAFC54FF1678}"/>
              </a:ext>
            </a:extLst>
          </p:cNvPr>
          <p:cNvSpPr/>
          <p:nvPr/>
        </p:nvSpPr>
        <p:spPr>
          <a:xfrm rot="13370681">
            <a:off x="2960606" y="3746929"/>
            <a:ext cx="289937" cy="42139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e 7">
            <a:extLst>
              <a:ext uri="{FF2B5EF4-FFF2-40B4-BE49-F238E27FC236}">
                <a16:creationId xmlns:a16="http://schemas.microsoft.com/office/drawing/2014/main" id="{4DF49631-54A5-4A9A-8FE9-CC228190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556" y="5555229"/>
            <a:ext cx="3286348" cy="2920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lIns="27432" tIns="27432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strike="noStrike" dirty="0">
                <a:solidFill>
                  <a:srgbClr val="000000"/>
                </a:solidFill>
                <a:latin typeface="+mj-lt"/>
                <a:cs typeface="Times New Roman"/>
              </a:rPr>
              <a:t>Jour le plus chargé de la semaine: Vendredi 12 Mars</a:t>
            </a:r>
            <a:endParaRPr lang="fr-FR" sz="1100" b="0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F03AFD-26C6-4A89-8A17-D4EB4FF46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990" y="3596185"/>
            <a:ext cx="7432111" cy="14859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6BC828C-3C79-4EF7-8F7E-245CF60B007B}"/>
              </a:ext>
            </a:extLst>
          </p:cNvPr>
          <p:cNvSpPr txBox="1"/>
          <p:nvPr/>
        </p:nvSpPr>
        <p:spPr>
          <a:xfrm>
            <a:off x="7296450" y="7855022"/>
            <a:ext cx="743776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ce sens nous avons également peu de PL avec 5% les jours ouvrés.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 également la vitesse est majoritairement respectée, avec 9% d’excès de vitesse dont la plupart se situent entre 50 et 60km/h.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retrouve un pic de trafic plus marqué à l’heure de pointe du soir.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B022F3-E062-4B7B-A3B0-25CFCFDD5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446" y="945060"/>
            <a:ext cx="743776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7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Evolution des vitesses tout au long de la journée et de la nuit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16C0C2-553A-4FE7-A65B-E69DE9CB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5" y="6153867"/>
            <a:ext cx="7553599" cy="36152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C86B9B-1CA5-4662-A937-3032893CB1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74" y="1400391"/>
            <a:ext cx="7200000" cy="34376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A8C919-E18A-4A66-84E1-A7EFBE2BAF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5" y="1400391"/>
            <a:ext cx="7200000" cy="34376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744A99F-1D20-47E5-9AC0-313A1EC0D1CF}"/>
              </a:ext>
            </a:extLst>
          </p:cNvPr>
          <p:cNvSpPr txBox="1"/>
          <p:nvPr/>
        </p:nvSpPr>
        <p:spPr>
          <a:xfrm>
            <a:off x="181883" y="5122571"/>
            <a:ext cx="14755581" cy="33855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Dans ce sens, on retrouve le même type de profil avec des vitesses légèrement plus basses en semaine, comme le week-end.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AF70D2-691B-4D39-8161-8E5E229A0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894" y="6049665"/>
            <a:ext cx="545915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25B88C4-F0E9-4F7F-B58F-3211C8F4C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20" y="5442254"/>
            <a:ext cx="5454317" cy="409073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9181D2E-4694-45C3-B155-A5BD5EED3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449" y="5442254"/>
            <a:ext cx="7437765" cy="21703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B00065-FA13-4625-BDD8-0F788C2F5C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7" y="1002220"/>
            <a:ext cx="5425323" cy="38232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Rue du Pont Fleury – Vers Les Landrons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F16982AB-F5D5-4CED-99A9-E2D46F3A4635}"/>
              </a:ext>
            </a:extLst>
          </p:cNvPr>
          <p:cNvSpPr/>
          <p:nvPr/>
        </p:nvSpPr>
        <p:spPr>
          <a:xfrm>
            <a:off x="3015880" y="8135040"/>
            <a:ext cx="789140" cy="325677"/>
          </a:xfrm>
          <a:prstGeom prst="upArrow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B5F26E-D151-4295-8520-98F807249CEB}"/>
              </a:ext>
            </a:extLst>
          </p:cNvPr>
          <p:cNvSpPr txBox="1"/>
          <p:nvPr/>
        </p:nvSpPr>
        <p:spPr>
          <a:xfrm>
            <a:off x="2893197" y="8485964"/>
            <a:ext cx="10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km/h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B0E01-AA2C-4302-84F8-4CC292C9DFC2}"/>
              </a:ext>
            </a:extLst>
          </p:cNvPr>
          <p:cNvSpPr/>
          <p:nvPr/>
        </p:nvSpPr>
        <p:spPr>
          <a:xfrm>
            <a:off x="938817" y="734734"/>
            <a:ext cx="5425323" cy="409073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2C08D865-D634-4EEB-80C7-CAFC54FF1678}"/>
              </a:ext>
            </a:extLst>
          </p:cNvPr>
          <p:cNvSpPr/>
          <p:nvPr/>
        </p:nvSpPr>
        <p:spPr>
          <a:xfrm rot="20206950">
            <a:off x="3175329" y="2995484"/>
            <a:ext cx="289937" cy="42139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e 7">
            <a:extLst>
              <a:ext uri="{FF2B5EF4-FFF2-40B4-BE49-F238E27FC236}">
                <a16:creationId xmlns:a16="http://schemas.microsoft.com/office/drawing/2014/main" id="{00000000-0008-0000-0300-000005F4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556" y="5555229"/>
            <a:ext cx="3286348" cy="2920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lIns="27432" tIns="27432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strike="noStrike" dirty="0">
                <a:solidFill>
                  <a:srgbClr val="000000"/>
                </a:solidFill>
                <a:latin typeface="+mj-lt"/>
                <a:cs typeface="Times New Roman"/>
              </a:rPr>
              <a:t>Jour le plus chargé de la semaine: Vendredi 12 Mars</a:t>
            </a:r>
            <a:endParaRPr lang="fr-FR" sz="1100" b="0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C2FB09-1A2E-4745-A0E2-A255E2038153}"/>
              </a:ext>
            </a:extLst>
          </p:cNvPr>
          <p:cNvSpPr txBox="1"/>
          <p:nvPr/>
        </p:nvSpPr>
        <p:spPr>
          <a:xfrm>
            <a:off x="7296450" y="7627490"/>
            <a:ext cx="7437764" cy="230832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graphe du haut montre le trafic journalier des véhicules légers (en vert) et des véhicules lourds (en jaune), ici nous avons 7% de PL.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tableau montre les vitesses pratiquées chaque jour, par tranches de vitesses de 10 km/h où chaque ligne représente une journée. La colonne 60 concerne les  usagers circulant entre 50 et 60 km/h. On relève ici 75% d’excès de vitesse jusqu’à 90km/h.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graphe du bas montre les débits par quart d’heure, tout au long de la journée. On observe un pic de trafic à l’heure du pointe du matin.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072EF1-900E-475A-9152-1B34FCE47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448" y="3339572"/>
            <a:ext cx="7437765" cy="1485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84D41E-50BD-41CF-BFB7-5B5A9A678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447" y="1002220"/>
            <a:ext cx="743776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3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Evolution des vitesses tout au long de la journée et de la nuit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AF8F8C-081F-4192-8C89-B6B2C5A477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84" y="1231035"/>
            <a:ext cx="7200000" cy="34376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EA680D-A010-40C4-8AF8-ABC73E161A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898" y="1231035"/>
            <a:ext cx="7200000" cy="34376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3F4F0A-A887-4B20-B81B-A11A98555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99" y="6078470"/>
            <a:ext cx="7553599" cy="360914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8EDEA6C-2461-4E82-938C-98C817015906}"/>
              </a:ext>
            </a:extLst>
          </p:cNvPr>
          <p:cNvSpPr txBox="1"/>
          <p:nvPr/>
        </p:nvSpPr>
        <p:spPr>
          <a:xfrm>
            <a:off x="181884" y="5271196"/>
            <a:ext cx="14755581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Pendant les journées de semaine, la vitesse est globalement élevée avec une V85 toujours au-dessus de 50km/h. La vitesse est plus élevée le week-end avec une V85 jusqu’à 77km/h.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245ECE-CEC0-4345-802A-28D4E02C5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921" y="6078469"/>
            <a:ext cx="544995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8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26CF10-8E0D-4C84-83C8-1164FD029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17" y="5442254"/>
            <a:ext cx="5425323" cy="40689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B00065-FA13-4625-BDD8-0F788C2F5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7" y="1002220"/>
            <a:ext cx="5425323" cy="38232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Rue du Pont Fleury – Vers Blacourt 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F16982AB-F5D5-4CED-99A9-E2D46F3A4635}"/>
              </a:ext>
            </a:extLst>
          </p:cNvPr>
          <p:cNvSpPr/>
          <p:nvPr/>
        </p:nvSpPr>
        <p:spPr>
          <a:xfrm>
            <a:off x="3015880" y="8135040"/>
            <a:ext cx="789140" cy="325677"/>
          </a:xfrm>
          <a:prstGeom prst="upArrow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B5F26E-D151-4295-8520-98F807249CEB}"/>
              </a:ext>
            </a:extLst>
          </p:cNvPr>
          <p:cNvSpPr txBox="1"/>
          <p:nvPr/>
        </p:nvSpPr>
        <p:spPr>
          <a:xfrm>
            <a:off x="2893197" y="8485964"/>
            <a:ext cx="10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km/h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B0E01-AA2C-4302-84F8-4CC292C9DFC2}"/>
              </a:ext>
            </a:extLst>
          </p:cNvPr>
          <p:cNvSpPr/>
          <p:nvPr/>
        </p:nvSpPr>
        <p:spPr>
          <a:xfrm>
            <a:off x="938817" y="734734"/>
            <a:ext cx="5425323" cy="409073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2C08D865-D634-4EEB-80C7-CAFC54FF1678}"/>
              </a:ext>
            </a:extLst>
          </p:cNvPr>
          <p:cNvSpPr/>
          <p:nvPr/>
        </p:nvSpPr>
        <p:spPr>
          <a:xfrm rot="9503644">
            <a:off x="3175329" y="2995484"/>
            <a:ext cx="289937" cy="42139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6B74A21-23C3-4791-B494-AD52F3214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453" y="3358595"/>
            <a:ext cx="7483400" cy="14859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92764C8-67EE-4BBD-B12A-33236AE05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088" y="5442254"/>
            <a:ext cx="7437765" cy="2170364"/>
          </a:xfrm>
          <a:prstGeom prst="rect">
            <a:avLst/>
          </a:prstGeom>
        </p:spPr>
      </p:pic>
      <p:sp>
        <p:nvSpPr>
          <p:cNvPr id="27" name="Texte 7">
            <a:extLst>
              <a:ext uri="{FF2B5EF4-FFF2-40B4-BE49-F238E27FC236}">
                <a16:creationId xmlns:a16="http://schemas.microsoft.com/office/drawing/2014/main" id="{00000000-0008-0000-0300-000005F4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556" y="5555229"/>
            <a:ext cx="3286348" cy="2920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lIns="27432" tIns="27432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strike="noStrike" dirty="0">
                <a:solidFill>
                  <a:srgbClr val="000000"/>
                </a:solidFill>
                <a:latin typeface="+mj-lt"/>
                <a:cs typeface="Times New Roman"/>
              </a:rPr>
              <a:t>Jour le plus chargé de la semaine: Vendredi 12 Mars</a:t>
            </a:r>
            <a:endParaRPr lang="fr-FR" sz="1100" b="0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123732-6E15-45B8-97DA-77AD7BEF6BB9}"/>
              </a:ext>
            </a:extLst>
          </p:cNvPr>
          <p:cNvSpPr txBox="1"/>
          <p:nvPr/>
        </p:nvSpPr>
        <p:spPr>
          <a:xfrm>
            <a:off x="7296452" y="7752604"/>
            <a:ext cx="743776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 nous avons 8% de PL.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relève également dans ce sens une limitation de vitesse peu respectée avec 75% d’excès de vitesse et un passage à 110km/h.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retrouve un pic de trafic plus marqué à l’heure du pointe du soir.</a:t>
            </a:r>
          </a:p>
        </p:txBody>
      </p:sp>
      <p:sp>
        <p:nvSpPr>
          <p:cNvPr id="3" name="Légende : encadrée 2">
            <a:extLst>
              <a:ext uri="{FF2B5EF4-FFF2-40B4-BE49-F238E27FC236}">
                <a16:creationId xmlns:a16="http://schemas.microsoft.com/office/drawing/2014/main" id="{9EC68320-C7DA-4CA8-BCA6-A5D3FF63FE16}"/>
              </a:ext>
            </a:extLst>
          </p:cNvPr>
          <p:cNvSpPr/>
          <p:nvPr/>
        </p:nvSpPr>
        <p:spPr>
          <a:xfrm>
            <a:off x="13950512" y="5030638"/>
            <a:ext cx="829341" cy="271630"/>
          </a:xfrm>
          <a:prstGeom prst="borderCallout1">
            <a:avLst>
              <a:gd name="adj1" fmla="val -4957"/>
              <a:gd name="adj2" fmla="val 44248"/>
              <a:gd name="adj3" fmla="val -148431"/>
              <a:gd name="adj4" fmla="val -782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VL 17h45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CFD881-6DA0-47ED-B9C4-67014E21E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451" y="1002220"/>
            <a:ext cx="743776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5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Evolution des vitesses tout au long de la journée et de la nuit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1E7F4E-38D7-4B0D-8D4E-72583DCF4F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5" y="1282957"/>
            <a:ext cx="7200000" cy="34318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303AC7-81C7-4726-9ED1-879A5D78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77" y="1282957"/>
            <a:ext cx="7200000" cy="34318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731D5A-47E0-4A72-866A-2FB01281D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8" y="5925599"/>
            <a:ext cx="7553599" cy="36152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5D067A-88D3-4CF7-AF85-022B9C869823}"/>
              </a:ext>
            </a:extLst>
          </p:cNvPr>
          <p:cNvSpPr txBox="1"/>
          <p:nvPr/>
        </p:nvSpPr>
        <p:spPr>
          <a:xfrm>
            <a:off x="181883" y="5076854"/>
            <a:ext cx="14755581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Dans ce sens en semaine nous avons le même type de profil, en revanche le week-end les vitesses sont plus stables et légèrement moins élevées, même si elles restent au- dessus de la limitation à 50km/h.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84B5DD-E4DA-4ADC-921E-7ECFFBBEC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897" y="6023642"/>
            <a:ext cx="545915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2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3FE91B4-2CAE-496E-8689-F84A1FD9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450" y="5442254"/>
            <a:ext cx="7437766" cy="21703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54C6408-65CF-4D38-BFAC-67A565C237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93" y="5442254"/>
            <a:ext cx="5454317" cy="40907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1701CB-294C-4869-B235-828CC0895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593" y="1002221"/>
            <a:ext cx="5399586" cy="40689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Rue de Montreuil – Vers Montreuil 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F16982AB-F5D5-4CED-99A9-E2D46F3A4635}"/>
              </a:ext>
            </a:extLst>
          </p:cNvPr>
          <p:cNvSpPr/>
          <p:nvPr/>
        </p:nvSpPr>
        <p:spPr>
          <a:xfrm>
            <a:off x="3015880" y="8135040"/>
            <a:ext cx="789140" cy="325677"/>
          </a:xfrm>
          <a:prstGeom prst="upArrow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B5F26E-D151-4295-8520-98F807249CEB}"/>
              </a:ext>
            </a:extLst>
          </p:cNvPr>
          <p:cNvSpPr txBox="1"/>
          <p:nvPr/>
        </p:nvSpPr>
        <p:spPr>
          <a:xfrm>
            <a:off x="2893197" y="8485964"/>
            <a:ext cx="10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km/h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B0E01-AA2C-4302-84F8-4CC292C9DFC2}"/>
              </a:ext>
            </a:extLst>
          </p:cNvPr>
          <p:cNvSpPr/>
          <p:nvPr/>
        </p:nvSpPr>
        <p:spPr>
          <a:xfrm>
            <a:off x="925724" y="1002221"/>
            <a:ext cx="5425323" cy="409073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2C08D865-D634-4EEB-80C7-CAFC54FF1678}"/>
              </a:ext>
            </a:extLst>
          </p:cNvPr>
          <p:cNvSpPr/>
          <p:nvPr/>
        </p:nvSpPr>
        <p:spPr>
          <a:xfrm rot="3798809">
            <a:off x="3012119" y="3110643"/>
            <a:ext cx="289937" cy="42139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e 7">
            <a:extLst>
              <a:ext uri="{FF2B5EF4-FFF2-40B4-BE49-F238E27FC236}">
                <a16:creationId xmlns:a16="http://schemas.microsoft.com/office/drawing/2014/main" id="{00000000-0008-0000-0300-000005F4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556" y="5555229"/>
            <a:ext cx="3286348" cy="2920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lIns="27432" tIns="27432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strike="noStrike" dirty="0">
                <a:solidFill>
                  <a:srgbClr val="000000"/>
                </a:solidFill>
                <a:latin typeface="+mj-lt"/>
                <a:cs typeface="Times New Roman"/>
              </a:rPr>
              <a:t>Jour le plus chargé de la semaine: </a:t>
            </a:r>
            <a:r>
              <a:rPr lang="fr-FR" dirty="0">
                <a:solidFill>
                  <a:srgbClr val="000000"/>
                </a:solidFill>
                <a:latin typeface="+mj-lt"/>
                <a:cs typeface="Times New Roman"/>
              </a:rPr>
              <a:t>Mardi</a:t>
            </a:r>
            <a:r>
              <a:rPr lang="fr-FR" sz="1100" b="0" i="0" strike="noStrike" dirty="0">
                <a:solidFill>
                  <a:srgbClr val="000000"/>
                </a:solidFill>
                <a:latin typeface="+mj-lt"/>
                <a:cs typeface="Times New Roman"/>
              </a:rPr>
              <a:t> 16 Mars</a:t>
            </a:r>
            <a:endParaRPr lang="fr-FR" sz="1100" b="0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7734D7-26BA-439B-AFB8-BDCF121E8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451" y="3585313"/>
            <a:ext cx="7437766" cy="14859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608155-DF74-46BE-B4FA-D47BE838E207}"/>
              </a:ext>
            </a:extLst>
          </p:cNvPr>
          <p:cNvSpPr txBox="1"/>
          <p:nvPr/>
        </p:nvSpPr>
        <p:spPr>
          <a:xfrm>
            <a:off x="7296450" y="7855022"/>
            <a:ext cx="743776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proportion de PL est de 6%.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relève dans ce sens une limitation de vitesse peu respectée avec 45% d’excès de vitesse et un passage à 100km/h.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note un pic de trafic plus marqué le midi.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2D2BCF-766B-4A43-962D-A9B860B65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449" y="999597"/>
            <a:ext cx="743776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1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Evolution des vitesses tout au long de la journée et de la nuit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5B7BCC-6A9C-4031-9401-BF1050074B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5" y="1302917"/>
            <a:ext cx="7200000" cy="34376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2A0E1D-67F7-4DE5-AC89-87A6AA188E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74" y="1302917"/>
            <a:ext cx="7200000" cy="34376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E39664-B768-4C22-8C4D-96E3A930B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01" y="6089319"/>
            <a:ext cx="7553599" cy="36152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1EEAA4-E931-4473-817F-5D3E3101F199}"/>
              </a:ext>
            </a:extLst>
          </p:cNvPr>
          <p:cNvSpPr txBox="1"/>
          <p:nvPr/>
        </p:nvSpPr>
        <p:spPr>
          <a:xfrm>
            <a:off x="181883" y="5122571"/>
            <a:ext cx="14755581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Pendant les journées de semaine, la V85 est comprise entre</a:t>
            </a:r>
            <a:r>
              <a:rPr lang="fr-F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50 et 62km/h, elle est plus élevée la nuit avec un pic à 82km/h.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La vitesse le week-end oscille entre 43km/h et 64km/h.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DE0D1C-82A8-41D9-8025-C58E63CCB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894" y="6089319"/>
            <a:ext cx="545915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1DADACE-9CA2-4230-810F-2D45A75343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24" y="5442254"/>
            <a:ext cx="5454317" cy="40907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2653CA-F315-40C4-AE81-7A1F43DE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446" y="5442254"/>
            <a:ext cx="7437767" cy="21703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1701CB-294C-4869-B235-828CC0895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593" y="1002221"/>
            <a:ext cx="5399586" cy="40689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Rue de Montreuil – Vers Blacourt 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F16982AB-F5D5-4CED-99A9-E2D46F3A4635}"/>
              </a:ext>
            </a:extLst>
          </p:cNvPr>
          <p:cNvSpPr/>
          <p:nvPr/>
        </p:nvSpPr>
        <p:spPr>
          <a:xfrm>
            <a:off x="3015880" y="8135040"/>
            <a:ext cx="789140" cy="325677"/>
          </a:xfrm>
          <a:prstGeom prst="upArrow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B5F26E-D151-4295-8520-98F807249CEB}"/>
              </a:ext>
            </a:extLst>
          </p:cNvPr>
          <p:cNvSpPr txBox="1"/>
          <p:nvPr/>
        </p:nvSpPr>
        <p:spPr>
          <a:xfrm>
            <a:off x="2893197" y="8485964"/>
            <a:ext cx="10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 km/h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B0E01-AA2C-4302-84F8-4CC292C9DFC2}"/>
              </a:ext>
            </a:extLst>
          </p:cNvPr>
          <p:cNvSpPr/>
          <p:nvPr/>
        </p:nvSpPr>
        <p:spPr>
          <a:xfrm>
            <a:off x="925724" y="1002221"/>
            <a:ext cx="5425323" cy="409073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2C08D865-D634-4EEB-80C7-CAFC54FF1678}"/>
              </a:ext>
            </a:extLst>
          </p:cNvPr>
          <p:cNvSpPr/>
          <p:nvPr/>
        </p:nvSpPr>
        <p:spPr>
          <a:xfrm rot="14802512">
            <a:off x="3012119" y="3110643"/>
            <a:ext cx="289937" cy="42139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C5B937-16AA-4E3B-A9EB-2AE6E213F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448" y="3596186"/>
            <a:ext cx="7437767" cy="1485900"/>
          </a:xfrm>
          <a:prstGeom prst="rect">
            <a:avLst/>
          </a:prstGeom>
        </p:spPr>
      </p:pic>
      <p:sp>
        <p:nvSpPr>
          <p:cNvPr id="21" name="Texte 7">
            <a:extLst>
              <a:ext uri="{FF2B5EF4-FFF2-40B4-BE49-F238E27FC236}">
                <a16:creationId xmlns:a16="http://schemas.microsoft.com/office/drawing/2014/main" id="{4DF49631-54A5-4A9A-8FE9-CC228190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556" y="5555229"/>
            <a:ext cx="3286348" cy="2920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 lIns="27432" tIns="27432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strike="noStrike" dirty="0">
                <a:solidFill>
                  <a:srgbClr val="000000"/>
                </a:solidFill>
                <a:latin typeface="+mj-lt"/>
                <a:cs typeface="Times New Roman"/>
              </a:rPr>
              <a:t>Jour le plus chargé de la semaine: Vendredi 12 Mars</a:t>
            </a:r>
            <a:endParaRPr lang="fr-FR" sz="1100" b="0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D13926-EEBF-4446-8DF3-BF7AA45548E7}"/>
              </a:ext>
            </a:extLst>
          </p:cNvPr>
          <p:cNvSpPr txBox="1"/>
          <p:nvPr/>
        </p:nvSpPr>
        <p:spPr>
          <a:xfrm>
            <a:off x="7296450" y="7855022"/>
            <a:ext cx="743776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avons ici 7% de PL.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ce sens la limitation de vitesse est légèrement plus respectée avec 33% d’excès de vitesse et un passage à 90km/h.</a:t>
            </a:r>
          </a:p>
          <a:p>
            <a:pPr algn="just"/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observe un pic de trafic plus marqué aux heures de pointe du matin et du soir.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1E4BF2-2336-41B1-A315-A11AFDC8F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446" y="1002221"/>
            <a:ext cx="743776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6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4117"/>
            <a:ext cx="15119350" cy="480131"/>
          </a:xfrm>
        </p:spPr>
        <p:txBody>
          <a:bodyPr/>
          <a:lstStyle/>
          <a:p>
            <a:pPr algn="ctr"/>
            <a:r>
              <a:rPr lang="fr-FR" sz="2800" dirty="0"/>
              <a:t>Evolution des vitesses tout au long de la journée et de la nuit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5578EC-B4F8-4210-ABA3-005C3CD85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5" y="1423407"/>
            <a:ext cx="7200000" cy="34376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238394-53A4-4D14-B9E0-20CACE9E85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72" y="1423407"/>
            <a:ext cx="7200000" cy="34376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0F0817-C010-4AFE-9020-E288328A4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3" y="6019655"/>
            <a:ext cx="7553599" cy="36152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153E05-60B2-4EC0-B09C-9E35492EB38B}"/>
              </a:ext>
            </a:extLst>
          </p:cNvPr>
          <p:cNvSpPr txBox="1"/>
          <p:nvPr/>
        </p:nvSpPr>
        <p:spPr>
          <a:xfrm>
            <a:off x="181884" y="5271196"/>
            <a:ext cx="14755581" cy="33855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737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Dans ce sens, on retrouve le même type de profil avec une vitesse légèrement inférieure.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35911A-A098-4CE7-B147-CFFB80C6C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386" y="6019655"/>
            <a:ext cx="545915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02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98BF0E"/>
      </a:hlink>
      <a:folHlink>
        <a:srgbClr val="898989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FF">
            <a:alpha val="69804"/>
          </a:srgbClr>
        </a:solidFill>
      </a:spPr>
      <a:bodyPr wrap="square" rtlCol="0">
        <a:spAutoFit/>
      </a:bodyPr>
      <a:lstStyle>
        <a:defPPr algn="just">
          <a:defRPr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C3840E8A-B02B-4A72-B851-7DA3CBD420C5}" vid="{26726ABA-3FC3-4D1A-B297-7F157346F89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1258</TotalTime>
  <Words>828</Words>
  <Application>Microsoft Office PowerPoint</Application>
  <PresentationFormat>Personnalisé</PresentationFormat>
  <Paragraphs>77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Default Theme</vt:lpstr>
      <vt:lpstr>5 Détails des comptages et mesures des vitesses</vt:lpstr>
      <vt:lpstr>Rue du Pont Fleury – Vers Les Landrons</vt:lpstr>
      <vt:lpstr>Evolution des vitesses tout au long de la journée et de la nuit</vt:lpstr>
      <vt:lpstr>Rue du Pont Fleury – Vers Blacourt </vt:lpstr>
      <vt:lpstr>Evolution des vitesses tout au long de la journée et de la nuit</vt:lpstr>
      <vt:lpstr>Rue de Montreuil – Vers Montreuil </vt:lpstr>
      <vt:lpstr>Evolution des vitesses tout au long de la journée et de la nuit</vt:lpstr>
      <vt:lpstr>Rue de Montreuil – Vers Blacourt </vt:lpstr>
      <vt:lpstr>Evolution des vitesses tout au long de la journée et de la nuit</vt:lpstr>
      <vt:lpstr>Rue de la Forge – Vers Montreuil </vt:lpstr>
      <vt:lpstr>Evolution des vitesses tout au long de la journée et de la nuit</vt:lpstr>
      <vt:lpstr>Rue de la Forge – Vers L’Eglise </vt:lpstr>
      <vt:lpstr>Evolution des vitesses tout au long de la journée et de la nuit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Armand GOSDA</dc:creator>
  <cp:lastModifiedBy>Jacques RICHARD</cp:lastModifiedBy>
  <cp:revision>68</cp:revision>
  <dcterms:created xsi:type="dcterms:W3CDTF">2019-04-04T08:24:57Z</dcterms:created>
  <dcterms:modified xsi:type="dcterms:W3CDTF">2021-04-23T20:40:58Z</dcterms:modified>
</cp:coreProperties>
</file>