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1222" r:id="rId3"/>
    <p:sldId id="1223" r:id="rId4"/>
    <p:sldId id="1224" r:id="rId5"/>
    <p:sldId id="1225" r:id="rId6"/>
    <p:sldId id="1226" r:id="rId7"/>
    <p:sldId id="1227" r:id="rId8"/>
    <p:sldId id="1309" r:id="rId9"/>
    <p:sldId id="1310" r:id="rId10"/>
    <p:sldId id="1311" r:id="rId11"/>
    <p:sldId id="1312" r:id="rId12"/>
    <p:sldId id="1313" r:id="rId13"/>
    <p:sldId id="1314" r:id="rId14"/>
    <p:sldId id="1315" r:id="rId15"/>
    <p:sldId id="1316" r:id="rId16"/>
    <p:sldId id="1317" r:id="rId17"/>
    <p:sldId id="1318" r:id="rId18"/>
    <p:sldId id="1319" r:id="rId19"/>
    <p:sldId id="1320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8 Reportage photographique" id="{F3C01F4B-94F1-414E-997B-4A3C66AAED8A}">
          <p14:sldIdLst>
            <p14:sldId id="257"/>
            <p14:sldId id="1222"/>
            <p14:sldId id="1223"/>
            <p14:sldId id="1224"/>
            <p14:sldId id="1225"/>
            <p14:sldId id="1226"/>
            <p14:sldId id="1227"/>
            <p14:sldId id="1309"/>
            <p14:sldId id="1310"/>
            <p14:sldId id="1311"/>
            <p14:sldId id="1312"/>
            <p14:sldId id="1313"/>
            <p14:sldId id="1314"/>
            <p14:sldId id="1315"/>
            <p14:sldId id="1316"/>
            <p14:sldId id="1317"/>
            <p14:sldId id="1318"/>
            <p14:sldId id="1319"/>
            <p14:sldId id="132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3EAF67-AA47-414C-93C4-8FB47C59B8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673D7A0-1231-41D2-8D70-782490412A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A3992E-7128-4E93-A1E0-FB4686E4E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9F7D-4C34-486C-99CA-FBC359899CA8}" type="datetimeFigureOut">
              <a:rPr lang="fr-FR" smtClean="0"/>
              <a:t>23/04/2021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1B141D-85C5-4B9D-8D9A-78E288C5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1B46A8-1C07-46EC-AD48-1BE2EC1BC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0895-86A2-40F3-8C0B-ADE1540CE9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3702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9D1581-1A34-406E-B343-544E7C129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ED3B731-DFCC-49C7-BF30-2703F3FF00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5012E8-A98E-41F1-98BF-CAED86045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9F7D-4C34-486C-99CA-FBC359899CA8}" type="datetimeFigureOut">
              <a:rPr lang="fr-FR" smtClean="0"/>
              <a:t>23/04/2021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64C063-2D47-4240-93C3-672517332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4FBC84-0DA8-4BB0-887E-46F2F40CB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0895-86A2-40F3-8C0B-ADE1540CE9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007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EA3D5E0-C609-49D8-AADC-993BCCB81D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062A10C-309B-42D9-9486-ABE70A75E2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3D06C7-183A-4E76-B8A8-329B0C7C3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9F7D-4C34-486C-99CA-FBC359899CA8}" type="datetimeFigureOut">
              <a:rPr lang="fr-FR" smtClean="0"/>
              <a:t>23/04/2021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4A118A-179D-4BB1-8C45-C0B0A115C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87E3C1-F10E-45A9-927B-F396BC943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0895-86A2-40F3-8C0B-ADE1540CE9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862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2" y="2962240"/>
            <a:ext cx="12192000" cy="461665"/>
          </a:xfrm>
          <a:prstGeom prst="rect">
            <a:avLst/>
          </a:prstGeom>
          <a:solidFill>
            <a:srgbClr val="98BF0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algn="ctr">
              <a:lnSpc>
                <a:spcPct val="100000"/>
              </a:lnSpc>
              <a:defRPr lang="fr-F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lvl="0" algn="ctr" defTabSz="457148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412895" y="6514296"/>
            <a:ext cx="38023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2F5317-6E05-465A-B61B-2306E4F4F40D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2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900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82271"/>
            <a:ext cx="12192000" cy="40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61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bandeau sans pagi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8"/>
          <p:cNvSpPr>
            <a:spLocks noGrp="1"/>
          </p:cNvSpPr>
          <p:nvPr>
            <p:ph type="title"/>
          </p:nvPr>
        </p:nvSpPr>
        <p:spPr>
          <a:xfrm>
            <a:off x="0" y="50208"/>
            <a:ext cx="12192000" cy="369332"/>
          </a:xfrm>
          <a:prstGeom prst="rect">
            <a:avLst/>
          </a:prstGeom>
          <a:solidFill>
            <a:srgbClr val="98BF0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>
              <a:defRPr lang="fr-F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lvl="0" algn="ctr" defTabSz="457148">
              <a:lnSpc>
                <a:spcPct val="100000"/>
              </a:lnSpc>
            </a:pPr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82271"/>
            <a:ext cx="12192000" cy="40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55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418E3A-A132-427B-99C7-ACA22969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A6C2B3-7665-48F1-83CB-4BD4337B3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694572-F273-4AE2-AF25-E75D25B02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9F7D-4C34-486C-99CA-FBC359899CA8}" type="datetimeFigureOut">
              <a:rPr lang="fr-FR" smtClean="0"/>
              <a:t>23/04/2021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7D4F15-CB2C-42A8-816F-7D0C313B8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75945E-F06B-4E9E-B079-5A0E55E2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0895-86A2-40F3-8C0B-ADE1540CE9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0858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6F0433-C57E-4D77-887E-ECC9E7A64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8582A5B-53DB-4052-9740-A8112C459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864AFD-2E08-43C9-8598-6A5669CD2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9F7D-4C34-486C-99CA-FBC359899CA8}" type="datetimeFigureOut">
              <a:rPr lang="fr-FR" smtClean="0"/>
              <a:t>23/04/2021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C738DE-E9C6-42D6-97A5-9B9288CE8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74D69D-3EF1-4FDA-BBC3-FA8B2B357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0895-86A2-40F3-8C0B-ADE1540CE9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867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215EA1-0020-4E93-8205-A8DE98D41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9969E3-2E06-4803-B7C7-43DAA2C551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D38FDF9-E176-4D2D-8844-DE6375592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235D75-2325-482D-9977-A20598D9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9F7D-4C34-486C-99CA-FBC359899CA8}" type="datetimeFigureOut">
              <a:rPr lang="fr-FR" smtClean="0"/>
              <a:t>23/04/2021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51C15A-2F5D-49F6-B80F-BAF61CDA7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00605F0-369E-4DAD-B378-8B54712A8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0895-86A2-40F3-8C0B-ADE1540CE9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673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C99BFA-5885-4E55-B6C4-B799285BB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60AD6A-B094-437F-AB05-CEB5FD05B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31CDC58-444F-4F69-87EA-6C29CD63D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4BDE266-4E94-484B-AB7C-38C0F37E3A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94BD9BC-8B89-4446-A07E-74B1197015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D6AA9A6-CC27-47AE-9B5E-CFB035C4C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9F7D-4C34-486C-99CA-FBC359899CA8}" type="datetimeFigureOut">
              <a:rPr lang="fr-FR" smtClean="0"/>
              <a:t>23/04/2021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8A0C81E-4293-4164-9AB5-695456C6D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F3F43FA-3230-451A-B3AC-A5063D2C3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0895-86A2-40F3-8C0B-ADE1540CE9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018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731781-ACE6-4E08-B8B1-7D4C94175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9CB6E7C-ABC8-461F-AB9A-15DCBE5D9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9F7D-4C34-486C-99CA-FBC359899CA8}" type="datetimeFigureOut">
              <a:rPr lang="fr-FR" smtClean="0"/>
              <a:t>23/04/2021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0B4EFCE-6FC3-4035-A369-F8A6C50C0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1585B67-5196-4F02-913E-92F3B5265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0895-86A2-40F3-8C0B-ADE1540CE9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622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7840DB5-EBD9-41B2-8C6F-36D29D1E4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9F7D-4C34-486C-99CA-FBC359899CA8}" type="datetimeFigureOut">
              <a:rPr lang="fr-FR" smtClean="0"/>
              <a:t>23/04/2021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68E6FF0-9AF3-4999-B6EF-F3298165D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9A6FE9-11BC-4408-AEC8-8A85A7E04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0895-86A2-40F3-8C0B-ADE1540CE9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8615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97611F-2482-46E5-A124-8F427CF55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FB8877-1E22-4D3C-988C-9782D0725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23E486E-013F-482E-A19B-7E4B9BDAF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F229ABA-2BD6-4A2C-B71E-52D316B0A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9F7D-4C34-486C-99CA-FBC359899CA8}" type="datetimeFigureOut">
              <a:rPr lang="fr-FR" smtClean="0"/>
              <a:t>23/04/2021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F1A16E2-2A10-4A34-802C-62D212D70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92F2C26-04A1-44CD-85E8-850849623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0895-86A2-40F3-8C0B-ADE1540CE9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1853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9EFC95-962C-4CBB-942E-E9B1AC5B5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4042089-AC11-45F6-9478-50CEEB0244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3D2F27E-89EC-4C91-9C6E-6A109AEC9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F14DAC7-7254-4879-965E-AD1EF3CE2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9F7D-4C34-486C-99CA-FBC359899CA8}" type="datetimeFigureOut">
              <a:rPr lang="fr-FR" smtClean="0"/>
              <a:t>23/04/2021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44575BA-FFEC-448A-B79B-1BB923474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D60B550-83FC-4B61-88A2-F5268C24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0895-86A2-40F3-8C0B-ADE1540CE9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138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17B4165-F48E-4C36-88C2-59DEBCA20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9BE48B1-FD84-4F03-9BDE-9EB529B63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C5BC16-CAB7-4E85-9702-BF7ED60FBB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99F7D-4C34-486C-99CA-FBC359899CA8}" type="datetimeFigureOut">
              <a:rPr lang="fr-FR" smtClean="0"/>
              <a:t>23/04/2021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D52CF3-F404-4FD0-95C4-739F09C161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EB44AF-0744-4175-B80C-232BDC6346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A0895-86A2-40F3-8C0B-ADE1540CE9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3627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gif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bâtiment, ciel, extérieur, route&#10;&#10;Description générée automatiquement">
            <a:extLst>
              <a:ext uri="{FF2B5EF4-FFF2-40B4-BE49-F238E27FC236}">
                <a16:creationId xmlns:a16="http://schemas.microsoft.com/office/drawing/2014/main" id="{20044D7E-F4E2-4C71-A4C9-92D2C9806266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018" y="505986"/>
            <a:ext cx="1899573" cy="15142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9D2269B-283D-4239-9754-A4EA8177406D}"/>
              </a:ext>
            </a:extLst>
          </p:cNvPr>
          <p:cNvSpPr txBox="1"/>
          <p:nvPr/>
        </p:nvSpPr>
        <p:spPr>
          <a:xfrm>
            <a:off x="6171932" y="507205"/>
            <a:ext cx="4860098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rgbClr val="548DD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Commune de Blacourt</a:t>
            </a:r>
            <a:endParaRPr lang="fr-FR" sz="36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B14CC9D-F1F4-4AD2-A69C-1A8C10A125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8163" y="1591851"/>
            <a:ext cx="4362204" cy="23989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F23B537-A1F2-46F4-845D-83CAEDB6FB49}"/>
              </a:ext>
            </a:extLst>
          </p:cNvPr>
          <p:cNvSpPr txBox="1"/>
          <p:nvPr/>
        </p:nvSpPr>
        <p:spPr>
          <a:xfrm>
            <a:off x="398828" y="4272313"/>
            <a:ext cx="7008651" cy="1054263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Diagnostic de sécurité et de circulation dans la traversée de Blacourt et de La Haute Rue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8DCCE75-A2D5-4BE4-B378-9DA8DCFED07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6505" y="3311967"/>
            <a:ext cx="4009392" cy="119173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665B901-4CC9-466E-A696-B93DF71824BE}"/>
              </a:ext>
            </a:extLst>
          </p:cNvPr>
          <p:cNvSpPr txBox="1"/>
          <p:nvPr/>
        </p:nvSpPr>
        <p:spPr>
          <a:xfrm>
            <a:off x="8804750" y="5030554"/>
            <a:ext cx="2442576" cy="338554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Avril 2020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D843266-8A7C-49B7-A460-8EEC7444B41F}"/>
              </a:ext>
            </a:extLst>
          </p:cNvPr>
          <p:cNvSpPr txBox="1">
            <a:spLocks/>
          </p:cNvSpPr>
          <p:nvPr/>
        </p:nvSpPr>
        <p:spPr>
          <a:xfrm>
            <a:off x="1322964" y="5608114"/>
            <a:ext cx="9697935" cy="447687"/>
          </a:xfrm>
          <a:prstGeom prst="rect">
            <a:avLst/>
          </a:prstGeom>
          <a:solidFill>
            <a:srgbClr val="98BF0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fr-FR" sz="2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fr-FR" sz="2309" dirty="0"/>
              <a:t>8 Reportage photographique</a:t>
            </a:r>
          </a:p>
        </p:txBody>
      </p:sp>
    </p:spTree>
    <p:extLst>
      <p:ext uri="{BB962C8B-B14F-4D97-AF65-F5344CB8AC3E}">
        <p14:creationId xmlns:p14="http://schemas.microsoft.com/office/powerpoint/2010/main" val="2352510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iel, extérieur, bâtiment, pont&#10;&#10;Description générée automatiquement">
            <a:extLst>
              <a:ext uri="{FF2B5EF4-FFF2-40B4-BE49-F238E27FC236}">
                <a16:creationId xmlns:a16="http://schemas.microsoft.com/office/drawing/2014/main" id="{92A670B7-3E1A-4EB5-B65D-67B2C1B860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310" y="569420"/>
            <a:ext cx="3694610" cy="2770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 11" descr="Une image contenant ciel, herbe, extérieur, passage&#10;&#10;Description générée automatiquement">
            <a:extLst>
              <a:ext uri="{FF2B5EF4-FFF2-40B4-BE49-F238E27FC236}">
                <a16:creationId xmlns:a16="http://schemas.microsoft.com/office/drawing/2014/main" id="{8015D89A-E7DC-45F6-B7E9-0CC73A7822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080" y="569420"/>
            <a:ext cx="3694610" cy="2770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 13" descr="Une image contenant ciel, extérieur, objet d’extérieur, jour&#10;&#10;Description générée automatiquement">
            <a:extLst>
              <a:ext uri="{FF2B5EF4-FFF2-40B4-BE49-F238E27FC236}">
                <a16:creationId xmlns:a16="http://schemas.microsoft.com/office/drawing/2014/main" id="{8957C5DA-1D37-4DA8-8397-6E90EA17F4B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310" y="3517622"/>
            <a:ext cx="3694610" cy="2770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3E91A35-1E9F-418F-849D-7F0F8AC3C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033" y="52002"/>
            <a:ext cx="9697935" cy="341055"/>
          </a:xfrm>
        </p:spPr>
        <p:txBody>
          <a:bodyPr/>
          <a:lstStyle/>
          <a:p>
            <a:pPr algn="ctr"/>
            <a:r>
              <a:rPr lang="fr-FR" sz="1796" dirty="0"/>
              <a:t>Rue de Montreuil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8227B4A-A257-4906-AA90-4A55E25B420A}"/>
              </a:ext>
            </a:extLst>
          </p:cNvPr>
          <p:cNvSpPr txBox="1"/>
          <p:nvPr/>
        </p:nvSpPr>
        <p:spPr>
          <a:xfrm>
            <a:off x="6548080" y="3517622"/>
            <a:ext cx="3694610" cy="1828834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10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Rue de Montreuil à Blacourt fait partie de l’itinéraire Promenade en Pays de Bray.</a:t>
            </a:r>
          </a:p>
          <a:p>
            <a:pPr algn="just"/>
            <a:endParaRPr lang="fr-FR" sz="102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10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Quelles se fassent en Solex ou en 2 CV ces promenades permettent de découvrir le territoire du Pays de Bray.</a:t>
            </a:r>
          </a:p>
          <a:p>
            <a:pPr algn="just"/>
            <a:endParaRPr lang="fr-FR" sz="102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10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photo ci-contre montre un point dur de l’itinéraire à l’angle de la Rue de Montreuil et du Chemin de Gournay.</a:t>
            </a:r>
          </a:p>
          <a:p>
            <a:pPr algn="just"/>
            <a:endParaRPr lang="fr-FR" sz="102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10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miroirs ne sont pas implantés conformément à l’IISR et les vitesses pratiquées dans ce virage peuvent être élevées.</a:t>
            </a:r>
          </a:p>
        </p:txBody>
      </p:sp>
    </p:spTree>
    <p:extLst>
      <p:ext uri="{BB962C8B-B14F-4D97-AF65-F5344CB8AC3E}">
        <p14:creationId xmlns:p14="http://schemas.microsoft.com/office/powerpoint/2010/main" val="258968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iel, extérieur, scène, passage&#10;&#10;Description générée automatiquement">
            <a:extLst>
              <a:ext uri="{FF2B5EF4-FFF2-40B4-BE49-F238E27FC236}">
                <a16:creationId xmlns:a16="http://schemas.microsoft.com/office/drawing/2014/main" id="{6A19D304-EA5A-4CA1-8408-FCF951E267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310" y="569420"/>
            <a:ext cx="3694610" cy="2770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 descr="Une image contenant ciel, extérieur, herbe, arbre&#10;&#10;Description générée automatiquement">
            <a:extLst>
              <a:ext uri="{FF2B5EF4-FFF2-40B4-BE49-F238E27FC236}">
                <a16:creationId xmlns:a16="http://schemas.microsoft.com/office/drawing/2014/main" id="{3B621A6E-004A-40CB-B4A4-AA4308B38F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080" y="569420"/>
            <a:ext cx="3694610" cy="2770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 11" descr="Une image contenant ciel, extérieur, passage, voyageant&#10;&#10;Description générée automatiquement">
            <a:extLst>
              <a:ext uri="{FF2B5EF4-FFF2-40B4-BE49-F238E27FC236}">
                <a16:creationId xmlns:a16="http://schemas.microsoft.com/office/drawing/2014/main" id="{33A3E822-5A42-4DD5-9753-17B93F14FB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310" y="3517622"/>
            <a:ext cx="3694610" cy="2770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3E91A35-1E9F-418F-849D-7F0F8AC3C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033" y="50240"/>
            <a:ext cx="9697935" cy="341055"/>
          </a:xfrm>
        </p:spPr>
        <p:txBody>
          <a:bodyPr/>
          <a:lstStyle/>
          <a:p>
            <a:pPr algn="ctr"/>
            <a:r>
              <a:rPr lang="fr-FR" sz="1796" dirty="0"/>
              <a:t>Rue de Montreuil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8227B4A-A257-4906-AA90-4A55E25B420A}"/>
              </a:ext>
            </a:extLst>
          </p:cNvPr>
          <p:cNvSpPr txBox="1"/>
          <p:nvPr/>
        </p:nvSpPr>
        <p:spPr>
          <a:xfrm>
            <a:off x="6548080" y="3517622"/>
            <a:ext cx="3694610" cy="1197379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10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points d’éclairage sur la Rue de Montreuil sont assez distants, alors que les piétons n’ont d’autre choix que de marcher sur la chaussée.</a:t>
            </a:r>
          </a:p>
          <a:p>
            <a:pPr algn="just"/>
            <a:endParaRPr lang="fr-FR" sz="102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10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photo ci-contre montre que le soleil peut s’inviter dans le champ de vision des usagers le soir, réduisant la perception possible des piétons sur la chaussée.</a:t>
            </a:r>
          </a:p>
        </p:txBody>
      </p:sp>
    </p:spTree>
    <p:extLst>
      <p:ext uri="{BB962C8B-B14F-4D97-AF65-F5344CB8AC3E}">
        <p14:creationId xmlns:p14="http://schemas.microsoft.com/office/powerpoint/2010/main" val="2975120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extérieur, ciel, herbe, route&#10;&#10;Description générée automatiquement">
            <a:extLst>
              <a:ext uri="{FF2B5EF4-FFF2-40B4-BE49-F238E27FC236}">
                <a16:creationId xmlns:a16="http://schemas.microsoft.com/office/drawing/2014/main" id="{8158A08E-77CA-48D8-8CF8-BEDFE1562D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310" y="569420"/>
            <a:ext cx="3694610" cy="2770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 descr="Une image contenant ciel, extérieur, passage, route&#10;&#10;Description générée automatiquement">
            <a:extLst>
              <a:ext uri="{FF2B5EF4-FFF2-40B4-BE49-F238E27FC236}">
                <a16:creationId xmlns:a16="http://schemas.microsoft.com/office/drawing/2014/main" id="{236B6AD8-41C5-49C2-8F9C-ACC26DBE9F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310" y="3517622"/>
            <a:ext cx="3694610" cy="2770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 11" descr="Une image contenant ciel, extérieur, route&#10;&#10;Description générée automatiquement">
            <a:extLst>
              <a:ext uri="{FF2B5EF4-FFF2-40B4-BE49-F238E27FC236}">
                <a16:creationId xmlns:a16="http://schemas.microsoft.com/office/drawing/2014/main" id="{187D7050-CCF0-4FCF-9B49-F82AAB6B2E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080" y="569420"/>
            <a:ext cx="3694610" cy="2770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3E91A35-1E9F-418F-849D-7F0F8AC3C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033" y="50240"/>
            <a:ext cx="9697935" cy="341055"/>
          </a:xfrm>
        </p:spPr>
        <p:txBody>
          <a:bodyPr/>
          <a:lstStyle/>
          <a:p>
            <a:pPr algn="ctr"/>
            <a:r>
              <a:rPr lang="fr-FR" sz="1796" dirty="0"/>
              <a:t>Une vitesse limitée à 45 km/h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8227B4A-A257-4906-AA90-4A55E25B420A}"/>
              </a:ext>
            </a:extLst>
          </p:cNvPr>
          <p:cNvSpPr txBox="1"/>
          <p:nvPr/>
        </p:nvSpPr>
        <p:spPr>
          <a:xfrm>
            <a:off x="6548080" y="3517622"/>
            <a:ext cx="3694610" cy="1513107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10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Depuis la baisse de la vitesse maximale autorisée en agglomération de 60 à 50 km/h, le 1</a:t>
            </a:r>
            <a:r>
              <a:rPr lang="fr-FR" sz="1026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</a:t>
            </a:r>
            <a:r>
              <a:rPr lang="fr-FR" sz="10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décembre 1990, les vitesses en agglomération doivent être de 30, 50 ou 70 km/h.</a:t>
            </a:r>
          </a:p>
          <a:p>
            <a:pPr algn="just"/>
            <a:endParaRPr lang="fr-FR" sz="102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10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autres limitations de vitesse ne sont plus conformes et disposaient d’un délai de 10 ans pour être mises en conformité.</a:t>
            </a:r>
          </a:p>
          <a:p>
            <a:pPr algn="just"/>
            <a:endParaRPr lang="fr-FR" sz="102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10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les miroirs semblent utiles pour sortir de la ferme, située dans le virage, la vitesse de certains usagers rend ce virage dangereux.</a:t>
            </a:r>
          </a:p>
        </p:txBody>
      </p:sp>
    </p:spTree>
    <p:extLst>
      <p:ext uri="{BB962C8B-B14F-4D97-AF65-F5344CB8AC3E}">
        <p14:creationId xmlns:p14="http://schemas.microsoft.com/office/powerpoint/2010/main" val="1304857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iel, extérieur, route, passage&#10;&#10;Description générée automatiquement">
            <a:extLst>
              <a:ext uri="{FF2B5EF4-FFF2-40B4-BE49-F238E27FC236}">
                <a16:creationId xmlns:a16="http://schemas.microsoft.com/office/drawing/2014/main" id="{C3977E9A-8764-4ECC-BB5C-8B8C464020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449" y="569420"/>
            <a:ext cx="3694610" cy="2770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 descr="Une image contenant extérieur, ciel, herbe, route&#10;&#10;Description générée automatiquement">
            <a:extLst>
              <a:ext uri="{FF2B5EF4-FFF2-40B4-BE49-F238E27FC236}">
                <a16:creationId xmlns:a16="http://schemas.microsoft.com/office/drawing/2014/main" id="{6C66FBE5-18F2-47CE-9964-B18A2BD7E4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080" y="569420"/>
            <a:ext cx="3694610" cy="2770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 11" descr="Une image contenant herbe, extérieur, ciel, arbre&#10;&#10;Description générée automatiquement">
            <a:extLst>
              <a:ext uri="{FF2B5EF4-FFF2-40B4-BE49-F238E27FC236}">
                <a16:creationId xmlns:a16="http://schemas.microsoft.com/office/drawing/2014/main" id="{30D63608-0718-4CA3-84D9-D7BA3A0B782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310" y="3517622"/>
            <a:ext cx="3694610" cy="2770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3E91A35-1E9F-418F-849D-7F0F8AC3C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033" y="50240"/>
            <a:ext cx="9697935" cy="341055"/>
          </a:xfrm>
        </p:spPr>
        <p:txBody>
          <a:bodyPr/>
          <a:lstStyle/>
          <a:p>
            <a:pPr algn="ctr"/>
            <a:r>
              <a:rPr lang="fr-FR" sz="1796" dirty="0"/>
              <a:t>Rue de la Haute Rue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8227B4A-A257-4906-AA90-4A55E25B420A}"/>
              </a:ext>
            </a:extLst>
          </p:cNvPr>
          <p:cNvSpPr txBox="1"/>
          <p:nvPr/>
        </p:nvSpPr>
        <p:spPr>
          <a:xfrm>
            <a:off x="6548080" y="3517622"/>
            <a:ext cx="3694610" cy="167097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10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RD502 reliant le centre-bourg de Blacourt au quartier de la Haute Rue pourrait être limitée à 70 km/h, pour tenir compte de la faible largeur de la chaussée, de la pente et de la présence fréquente de cyclistes.</a:t>
            </a:r>
          </a:p>
          <a:p>
            <a:pPr algn="just"/>
            <a:endParaRPr lang="fr-FR" sz="102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10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Cette vitesse de 70 km/h est largement suffisante entre les deux quartiers de la commune.</a:t>
            </a:r>
          </a:p>
          <a:p>
            <a:pPr algn="just"/>
            <a:endParaRPr lang="fr-FR" sz="102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10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panneau 70 pourrait être placé sur le panneau de sortie d’agglomération.</a:t>
            </a:r>
          </a:p>
        </p:txBody>
      </p:sp>
      <p:pic>
        <p:nvPicPr>
          <p:cNvPr id="14" name="Image 1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842D1EF1-1B5C-4F02-996F-6B237C261CD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0521" y="3126577"/>
            <a:ext cx="610958" cy="6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05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iel, extérieur, route, rue&#10;&#10;Description générée automatiquement">
            <a:extLst>
              <a:ext uri="{FF2B5EF4-FFF2-40B4-BE49-F238E27FC236}">
                <a16:creationId xmlns:a16="http://schemas.microsoft.com/office/drawing/2014/main" id="{E3421BD3-689C-4750-A0AA-5E94E3B292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310" y="569420"/>
            <a:ext cx="3694610" cy="2770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 descr="Une image contenant texte, extérieur, ciel, arbre&#10;&#10;Description générée automatiquement">
            <a:extLst>
              <a:ext uri="{FF2B5EF4-FFF2-40B4-BE49-F238E27FC236}">
                <a16:creationId xmlns:a16="http://schemas.microsoft.com/office/drawing/2014/main" id="{2F177B02-6AD3-4CDA-B44F-FF3D362E27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080" y="569420"/>
            <a:ext cx="3694610" cy="2770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 11" descr="Une image contenant ciel, extérieur, passage, route&#10;&#10;Description générée automatiquement">
            <a:extLst>
              <a:ext uri="{FF2B5EF4-FFF2-40B4-BE49-F238E27FC236}">
                <a16:creationId xmlns:a16="http://schemas.microsoft.com/office/drawing/2014/main" id="{1E2F96D3-4D37-49B2-9706-18702B70CE0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310" y="3517622"/>
            <a:ext cx="3694610" cy="2770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3E91A35-1E9F-418F-849D-7F0F8AC3C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033" y="50240"/>
            <a:ext cx="9697935" cy="341055"/>
          </a:xfrm>
        </p:spPr>
        <p:txBody>
          <a:bodyPr/>
          <a:lstStyle/>
          <a:p>
            <a:pPr algn="ctr"/>
            <a:r>
              <a:rPr lang="fr-FR" sz="1796" dirty="0"/>
              <a:t>Une distance de 1,50m non respectée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8227B4A-A257-4906-AA90-4A55E25B420A}"/>
              </a:ext>
            </a:extLst>
          </p:cNvPr>
          <p:cNvSpPr txBox="1"/>
          <p:nvPr/>
        </p:nvSpPr>
        <p:spPr>
          <a:xfrm>
            <a:off x="6548080" y="3517622"/>
            <a:ext cx="3694610" cy="1828834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10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distance latérale pour dépasser un cycliste hors agglomération est de 1,50m et n’est pas respectée par ces deux usagers, comme le montrent les photos du haut.</a:t>
            </a:r>
          </a:p>
          <a:p>
            <a:pPr algn="just"/>
            <a:endParaRPr lang="fr-FR" sz="102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10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panneau de zone 30 (B30) est implanté sur le panneau d’entrée d’agglomération (EB10), mais cette limitation de vitesse n’apparaît pas crédible pour la plupart des usagers qui circulent plutôt à 60 km/h à cet endroit.</a:t>
            </a:r>
          </a:p>
          <a:p>
            <a:pPr algn="just"/>
            <a:endParaRPr lang="fr-FR" sz="102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10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présence de l’arrêt de car scolaire justifie pourtant cette mesure.</a:t>
            </a:r>
          </a:p>
        </p:txBody>
      </p:sp>
    </p:spTree>
    <p:extLst>
      <p:ext uri="{BB962C8B-B14F-4D97-AF65-F5344CB8AC3E}">
        <p14:creationId xmlns:p14="http://schemas.microsoft.com/office/powerpoint/2010/main" val="3981193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iel, extérieur, route&#10;&#10;Description générée automatiquement">
            <a:extLst>
              <a:ext uri="{FF2B5EF4-FFF2-40B4-BE49-F238E27FC236}">
                <a16:creationId xmlns:a16="http://schemas.microsoft.com/office/drawing/2014/main" id="{97E93EEA-5E98-4CD2-906C-0CDE6BD658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310" y="569420"/>
            <a:ext cx="3694610" cy="2770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 11" descr="Une image contenant ciel, route, extérieur, rue&#10;&#10;Description générée automatiquement">
            <a:extLst>
              <a:ext uri="{FF2B5EF4-FFF2-40B4-BE49-F238E27FC236}">
                <a16:creationId xmlns:a16="http://schemas.microsoft.com/office/drawing/2014/main" id="{0E7E24F6-E11B-4435-8E36-5270868F0D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080" y="569420"/>
            <a:ext cx="3694610" cy="2770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 13" descr="Une image contenant texte, ciel, herbe, extérieur&#10;&#10;Description générée automatiquement">
            <a:extLst>
              <a:ext uri="{FF2B5EF4-FFF2-40B4-BE49-F238E27FC236}">
                <a16:creationId xmlns:a16="http://schemas.microsoft.com/office/drawing/2014/main" id="{367FB70A-CE72-4576-BD13-7E6A628A65E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310" y="3517622"/>
            <a:ext cx="3694610" cy="2770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3E91A35-1E9F-418F-849D-7F0F8AC3C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033" y="50240"/>
            <a:ext cx="9697935" cy="341055"/>
          </a:xfrm>
        </p:spPr>
        <p:txBody>
          <a:bodyPr/>
          <a:lstStyle/>
          <a:p>
            <a:pPr algn="ctr"/>
            <a:r>
              <a:rPr lang="fr-FR" sz="1796" dirty="0"/>
              <a:t>Un arrêt de car mal placé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8227B4A-A257-4906-AA90-4A55E25B420A}"/>
              </a:ext>
            </a:extLst>
          </p:cNvPr>
          <p:cNvSpPr txBox="1"/>
          <p:nvPr/>
        </p:nvSpPr>
        <p:spPr>
          <a:xfrm>
            <a:off x="6548080" y="3517622"/>
            <a:ext cx="3694610" cy="1355243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10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L’arrêt de car est mal placé par rapport au passage piétons qui doit toujours se trouver à l’arrière du car.</a:t>
            </a:r>
          </a:p>
          <a:p>
            <a:pPr algn="just"/>
            <a:endParaRPr lang="fr-FR" sz="102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10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cette situation, un enfant qui traverserait devant le car serait masqué par celui-ci, d’un usager dépassant le même car à l’arrêt.</a:t>
            </a:r>
          </a:p>
          <a:p>
            <a:pPr algn="just"/>
            <a:endParaRPr lang="fr-FR" sz="102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10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abri bus en briques semble donner des signes de fatigue.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DBA37A51-6C12-47E1-8689-9757465D17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8080" y="4757324"/>
            <a:ext cx="2660556" cy="1531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048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iel, extérieur, rue&#10;&#10;Description générée automatiquement">
            <a:extLst>
              <a:ext uri="{FF2B5EF4-FFF2-40B4-BE49-F238E27FC236}">
                <a16:creationId xmlns:a16="http://schemas.microsoft.com/office/drawing/2014/main" id="{B64D1E18-7ED1-4D3C-B024-EB5D14FF9C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310" y="569420"/>
            <a:ext cx="3694610" cy="2770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 descr="Une image contenant herbe, extérieur, ciel, arbre&#10;&#10;Description générée automatiquement">
            <a:extLst>
              <a:ext uri="{FF2B5EF4-FFF2-40B4-BE49-F238E27FC236}">
                <a16:creationId xmlns:a16="http://schemas.microsoft.com/office/drawing/2014/main" id="{1FA21FDE-2EDF-41DA-BD76-914A3194C8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080" y="569420"/>
            <a:ext cx="3694610" cy="2770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 11" descr="Une image contenant ciel, bâtiment, extérieur, rue&#10;&#10;Description générée automatiquement">
            <a:extLst>
              <a:ext uri="{FF2B5EF4-FFF2-40B4-BE49-F238E27FC236}">
                <a16:creationId xmlns:a16="http://schemas.microsoft.com/office/drawing/2014/main" id="{127E56B0-A7EB-4769-ACD5-E2487DBED0B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310" y="3517622"/>
            <a:ext cx="3694610" cy="2770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3E91A35-1E9F-418F-849D-7F0F8AC3C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033" y="50240"/>
            <a:ext cx="9697935" cy="341055"/>
          </a:xfrm>
        </p:spPr>
        <p:txBody>
          <a:bodyPr/>
          <a:lstStyle/>
          <a:p>
            <a:pPr algn="ctr"/>
            <a:r>
              <a:rPr lang="fr-FR" sz="1796" dirty="0"/>
              <a:t>Quelques points durs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8227B4A-A257-4906-AA90-4A55E25B420A}"/>
              </a:ext>
            </a:extLst>
          </p:cNvPr>
          <p:cNvSpPr txBox="1"/>
          <p:nvPr/>
        </p:nvSpPr>
        <p:spPr>
          <a:xfrm>
            <a:off x="6548080" y="3517622"/>
            <a:ext cx="3694610" cy="1828834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10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Juste avant la Rue de la Boissière, un nouveau miroir est implanté pur une sortie riveraine manquant de visibilité.</a:t>
            </a:r>
          </a:p>
          <a:p>
            <a:pPr algn="just"/>
            <a:endParaRPr lang="fr-FR" sz="102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10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Cette habitation dispose pourtant d’une autre entrée située à la sortie du virage.</a:t>
            </a:r>
          </a:p>
          <a:p>
            <a:pPr algn="just"/>
            <a:endParaRPr lang="fr-FR" sz="102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10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photo ci-dessus montre une zone non éclairée où les piétons sont contraints de marcher sur la chaussée.</a:t>
            </a:r>
          </a:p>
          <a:p>
            <a:pPr algn="just"/>
            <a:endParaRPr lang="fr-FR" sz="102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10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photo ci-contre montre une entrée d’habitation avec deux marches, donnant directement sur la chaussée.</a:t>
            </a:r>
          </a:p>
        </p:txBody>
      </p:sp>
    </p:spTree>
    <p:extLst>
      <p:ext uri="{BB962C8B-B14F-4D97-AF65-F5344CB8AC3E}">
        <p14:creationId xmlns:p14="http://schemas.microsoft.com/office/powerpoint/2010/main" val="150392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iel, extérieur, terrain, route&#10;&#10;Description générée automatiquement">
            <a:extLst>
              <a:ext uri="{FF2B5EF4-FFF2-40B4-BE49-F238E27FC236}">
                <a16:creationId xmlns:a16="http://schemas.microsoft.com/office/drawing/2014/main" id="{C6E21378-87F9-4BCD-89AE-625B8AF607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310" y="569420"/>
            <a:ext cx="3694610" cy="2770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 descr="Une image contenant ciel, extérieur, arbre, rue&#10;&#10;Description générée automatiquement">
            <a:extLst>
              <a:ext uri="{FF2B5EF4-FFF2-40B4-BE49-F238E27FC236}">
                <a16:creationId xmlns:a16="http://schemas.microsoft.com/office/drawing/2014/main" id="{B2E6FD7C-83FE-409D-9D54-B817DC9433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080" y="569420"/>
            <a:ext cx="3694610" cy="2770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 11" descr="Une image contenant texte, arbre, ciel, extérieur&#10;&#10;Description générée automatiquement">
            <a:extLst>
              <a:ext uri="{FF2B5EF4-FFF2-40B4-BE49-F238E27FC236}">
                <a16:creationId xmlns:a16="http://schemas.microsoft.com/office/drawing/2014/main" id="{FC31B97A-EAC1-4B6F-99C4-9AE92E7FB0D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310" y="3517622"/>
            <a:ext cx="3694610" cy="2770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3E91A35-1E9F-418F-849D-7F0F8AC3C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033" y="50240"/>
            <a:ext cx="9697935" cy="341055"/>
          </a:xfrm>
        </p:spPr>
        <p:txBody>
          <a:bodyPr/>
          <a:lstStyle/>
          <a:p>
            <a:pPr algn="ctr"/>
            <a:r>
              <a:rPr lang="fr-FR" sz="1796" dirty="0"/>
              <a:t>Le stationnement sur trottoir ou accotement facilite la vitesse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8227B4A-A257-4906-AA90-4A55E25B420A}"/>
              </a:ext>
            </a:extLst>
          </p:cNvPr>
          <p:cNvSpPr txBox="1"/>
          <p:nvPr/>
        </p:nvSpPr>
        <p:spPr>
          <a:xfrm>
            <a:off x="6548080" y="3517622"/>
            <a:ext cx="3694610" cy="214456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10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Lorsqu’un bout de trottoir est disponible, il est souvent utilisé pour le stationnement des riverains.</a:t>
            </a:r>
          </a:p>
          <a:p>
            <a:pPr algn="just"/>
            <a:endParaRPr lang="fr-FR" sz="102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10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 comportement présente l’inconvénient de libérer toute la largeur de la chaussée, facilitant ainsi la vitesse des usagers.</a:t>
            </a:r>
          </a:p>
          <a:p>
            <a:pPr algn="just"/>
            <a:endParaRPr lang="fr-FR" sz="102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10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stop sur la voie principale n’est pas autorisé par la réglementation (IISR), comme le confirme le Département dans son Guide d’Aménagement des Routes Départementales de l’Oise.</a:t>
            </a:r>
          </a:p>
          <a:p>
            <a:pPr algn="just"/>
            <a:endParaRPr lang="fr-FR" sz="102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10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stop n’a pas fonction de faire ralentir les usagers et le taux de respect de ces stops est très faible.</a:t>
            </a:r>
          </a:p>
        </p:txBody>
      </p:sp>
    </p:spTree>
    <p:extLst>
      <p:ext uri="{BB962C8B-B14F-4D97-AF65-F5344CB8AC3E}">
        <p14:creationId xmlns:p14="http://schemas.microsoft.com/office/powerpoint/2010/main" val="1982600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arbre, passage, scène, route&#10;&#10;Description générée automatiquement">
            <a:extLst>
              <a:ext uri="{FF2B5EF4-FFF2-40B4-BE49-F238E27FC236}">
                <a16:creationId xmlns:a16="http://schemas.microsoft.com/office/drawing/2014/main" id="{B448A051-C632-4701-A9BD-24512B91DE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310" y="569420"/>
            <a:ext cx="3694610" cy="2770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 descr="Une image contenant herbe, extérieur, ciel, arbre&#10;&#10;Description générée automatiquement">
            <a:extLst>
              <a:ext uri="{FF2B5EF4-FFF2-40B4-BE49-F238E27FC236}">
                <a16:creationId xmlns:a16="http://schemas.microsoft.com/office/drawing/2014/main" id="{F9AFAB83-0EE2-43A0-9A98-6B02D1DD6C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080" y="569420"/>
            <a:ext cx="3694610" cy="2770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 11" descr="Une image contenant ciel, extérieur, herbe, passage&#10;&#10;Description générée automatiquement">
            <a:extLst>
              <a:ext uri="{FF2B5EF4-FFF2-40B4-BE49-F238E27FC236}">
                <a16:creationId xmlns:a16="http://schemas.microsoft.com/office/drawing/2014/main" id="{B604C5BD-DC00-42FF-ABD8-6EAF0739E8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310" y="3517622"/>
            <a:ext cx="3694610" cy="2770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3E91A35-1E9F-418F-849D-7F0F8AC3C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033" y="50240"/>
            <a:ext cx="9697935" cy="341055"/>
          </a:xfrm>
        </p:spPr>
        <p:txBody>
          <a:bodyPr/>
          <a:lstStyle/>
          <a:p>
            <a:pPr algn="ctr"/>
            <a:r>
              <a:rPr lang="fr-FR" sz="1796" dirty="0"/>
              <a:t>La sortie sud de la Haute Rue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8227B4A-A257-4906-AA90-4A55E25B420A}"/>
              </a:ext>
            </a:extLst>
          </p:cNvPr>
          <p:cNvSpPr txBox="1"/>
          <p:nvPr/>
        </p:nvSpPr>
        <p:spPr>
          <a:xfrm>
            <a:off x="6548080" y="3517622"/>
            <a:ext cx="3694610" cy="1513107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10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Très fréquenté par les enfants de la commune, l’arrêt de car devrait être marqué sur la chaussée et non plus en encoche, ce qui est désormais proscrit.</a:t>
            </a:r>
          </a:p>
          <a:p>
            <a:pPr algn="just"/>
            <a:endParaRPr lang="fr-FR" sz="102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10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traversée de la voie verte dispose d’une visibilité limitée qui nécessite que les cyclistes ralentissent avant de franchir la RD502.</a:t>
            </a:r>
          </a:p>
          <a:p>
            <a:pPr algn="just"/>
            <a:endParaRPr lang="fr-FR" sz="102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10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 niveau de l’Impasse de la Gare, un nouveau stop sur la voie principale fait office de dispositif de ralentissement.</a:t>
            </a:r>
          </a:p>
        </p:txBody>
      </p:sp>
    </p:spTree>
    <p:extLst>
      <p:ext uri="{BB962C8B-B14F-4D97-AF65-F5344CB8AC3E}">
        <p14:creationId xmlns:p14="http://schemas.microsoft.com/office/powerpoint/2010/main" val="2546661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Une image contenant ciel, extérieur, arbre, herbe&#10;&#10;Description générée automatiquement">
            <a:extLst>
              <a:ext uri="{FF2B5EF4-FFF2-40B4-BE49-F238E27FC236}">
                <a16:creationId xmlns:a16="http://schemas.microsoft.com/office/drawing/2014/main" id="{F03FDF3C-C36B-4EFE-9F53-B15ECFFA08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310" y="569420"/>
            <a:ext cx="3694610" cy="2770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 17" descr="Une image contenant texte, herbe, ciel, arbre&#10;&#10;Description générée automatiquement">
            <a:extLst>
              <a:ext uri="{FF2B5EF4-FFF2-40B4-BE49-F238E27FC236}">
                <a16:creationId xmlns:a16="http://schemas.microsoft.com/office/drawing/2014/main" id="{860C1B48-DF11-45F9-9796-56FEB41668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080" y="569420"/>
            <a:ext cx="3694610" cy="2770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 21" descr="Une image contenant texte, arbre, ciel, extérieur&#10;&#10;Description générée automatiquement">
            <a:extLst>
              <a:ext uri="{FF2B5EF4-FFF2-40B4-BE49-F238E27FC236}">
                <a16:creationId xmlns:a16="http://schemas.microsoft.com/office/drawing/2014/main" id="{5C876EC8-098F-4D46-BB32-643C316D063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310" y="3517622"/>
            <a:ext cx="3694610" cy="2770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3E91A35-1E9F-418F-849D-7F0F8AC3C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033" y="50240"/>
            <a:ext cx="9697935" cy="341055"/>
          </a:xfrm>
        </p:spPr>
        <p:txBody>
          <a:bodyPr/>
          <a:lstStyle/>
          <a:p>
            <a:pPr algn="ctr"/>
            <a:r>
              <a:rPr lang="fr-FR" sz="1796" dirty="0"/>
              <a:t>La visibilité depuis la voie verte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8227B4A-A257-4906-AA90-4A55E25B420A}"/>
              </a:ext>
            </a:extLst>
          </p:cNvPr>
          <p:cNvSpPr txBox="1"/>
          <p:nvPr/>
        </p:nvSpPr>
        <p:spPr>
          <a:xfrm>
            <a:off x="6548080" y="3517622"/>
            <a:ext cx="3694610" cy="88165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10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cyclistes circulant sur la Trans’Oise disposent d’une bonne visibilité s’ils arrivent de l’est.</a:t>
            </a:r>
          </a:p>
          <a:p>
            <a:pPr algn="just"/>
            <a:endParaRPr lang="fr-FR" sz="102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10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revanche, en arrivant de l’ouest, les cyclistes ont une visibilité tardive qui leur impose un fort ralentissement.</a:t>
            </a:r>
          </a:p>
        </p:txBody>
      </p:sp>
    </p:spTree>
    <p:extLst>
      <p:ext uri="{BB962C8B-B14F-4D97-AF65-F5344CB8AC3E}">
        <p14:creationId xmlns:p14="http://schemas.microsoft.com/office/powerpoint/2010/main" val="310704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78BBDC62-76CA-44F2-BFDF-791F16BD26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310" y="569420"/>
            <a:ext cx="3694610" cy="2770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A6F1B73-218E-4AEC-9191-40BD42CEE3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080" y="569420"/>
            <a:ext cx="3694610" cy="2770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FF66738-AA42-4D65-9BD7-A1882E1C0B8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310" y="3517622"/>
            <a:ext cx="3694610" cy="2770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3E91A35-1E9F-418F-849D-7F0F8AC3C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033" y="50240"/>
            <a:ext cx="9697935" cy="341055"/>
          </a:xfrm>
        </p:spPr>
        <p:txBody>
          <a:bodyPr/>
          <a:lstStyle/>
          <a:p>
            <a:pPr algn="ctr"/>
            <a:r>
              <a:rPr lang="fr-FR" sz="1796" dirty="0"/>
              <a:t>Rue de Villembray (entrée nord)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8227B4A-A257-4906-AA90-4A55E25B420A}"/>
              </a:ext>
            </a:extLst>
          </p:cNvPr>
          <p:cNvSpPr txBox="1"/>
          <p:nvPr/>
        </p:nvSpPr>
        <p:spPr>
          <a:xfrm>
            <a:off x="6548080" y="3517622"/>
            <a:ext cx="3694610" cy="167097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10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partir du cimetière, l’entrée dans la commune se fait en descente, avec une chaussée étroite.</a:t>
            </a:r>
          </a:p>
          <a:p>
            <a:pPr algn="just"/>
            <a:endParaRPr lang="fr-FR" sz="102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10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virage à droite, au niveau de la Rue du Pré sous la Ville ferme le fond de perspective et incite les usagers à ralentir.</a:t>
            </a:r>
          </a:p>
          <a:p>
            <a:pPr algn="just"/>
            <a:endParaRPr lang="fr-FR" sz="102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10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fin de journée le soleil s’invite dans le pare-brise des usagers.</a:t>
            </a:r>
          </a:p>
          <a:p>
            <a:pPr algn="just"/>
            <a:endParaRPr lang="fr-FR" sz="102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10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Après un virage à droite à angle droit, on arrive dans un virage à gauche sans visibilité.</a:t>
            </a:r>
          </a:p>
        </p:txBody>
      </p:sp>
    </p:spTree>
    <p:extLst>
      <p:ext uri="{BB962C8B-B14F-4D97-AF65-F5344CB8AC3E}">
        <p14:creationId xmlns:p14="http://schemas.microsoft.com/office/powerpoint/2010/main" val="1944877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CF18B06-B969-4C80-815D-45F80A4C37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080" y="569420"/>
            <a:ext cx="3694610" cy="2770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8098DE3-FC40-4D00-AB64-9063B52E53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310" y="569420"/>
            <a:ext cx="3694610" cy="2770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0ECE8EA-3AA8-472A-BD73-22C728CCDB3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310" y="3517622"/>
            <a:ext cx="3694610" cy="2770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3E91A35-1E9F-418F-849D-7F0F8AC3C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033" y="50240"/>
            <a:ext cx="9697935" cy="341055"/>
          </a:xfrm>
        </p:spPr>
        <p:txBody>
          <a:bodyPr/>
          <a:lstStyle/>
          <a:p>
            <a:pPr algn="ctr"/>
            <a:r>
              <a:rPr lang="fr-FR" sz="1796" dirty="0"/>
              <a:t>Rue de Villembray (entrée nord)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8227B4A-A257-4906-AA90-4A55E25B420A}"/>
              </a:ext>
            </a:extLst>
          </p:cNvPr>
          <p:cNvSpPr txBox="1"/>
          <p:nvPr/>
        </p:nvSpPr>
        <p:spPr>
          <a:xfrm>
            <a:off x="6548080" y="3517622"/>
            <a:ext cx="3694610" cy="1986698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10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ce virage sans visibilité, les piétons ne disposent pas de trottoir, ni  d’un côté ni de l’autre.</a:t>
            </a:r>
          </a:p>
          <a:p>
            <a:pPr algn="just"/>
            <a:endParaRPr lang="fr-FR" sz="102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10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miroir a été implanté en extérieur du virage, mais l’implantation de ce miroir n’est pas conforme à l’Instruction Interministérielle sur la Signalisation Routière (IISR).</a:t>
            </a:r>
          </a:p>
          <a:p>
            <a:pPr algn="just"/>
            <a:endParaRPr lang="fr-FR" sz="102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10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effet, un stop est obligatoire pour les usagers qui utilisent un miroir, selon l’IISR.</a:t>
            </a:r>
          </a:p>
          <a:p>
            <a:pPr algn="just"/>
            <a:endParaRPr lang="fr-FR" sz="102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10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Après le virage, les trottoirs sont toujours inexistants ou très étroits et enherbés.</a:t>
            </a:r>
          </a:p>
        </p:txBody>
      </p:sp>
    </p:spTree>
    <p:extLst>
      <p:ext uri="{BB962C8B-B14F-4D97-AF65-F5344CB8AC3E}">
        <p14:creationId xmlns:p14="http://schemas.microsoft.com/office/powerpoint/2010/main" val="1534214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639DF0F-2997-49BA-82F3-1521F8C2D1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310" y="569420"/>
            <a:ext cx="3694610" cy="2770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B0249D5-1ED5-43E6-8AD6-BACC4E273C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080" y="569420"/>
            <a:ext cx="3694610" cy="2770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9C3E4B1-71FA-4BF3-8B11-D81651BC94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310" y="3517622"/>
            <a:ext cx="3694610" cy="2770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3E91A35-1E9F-418F-849D-7F0F8AC3C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033" y="50240"/>
            <a:ext cx="9697935" cy="341055"/>
          </a:xfrm>
        </p:spPr>
        <p:txBody>
          <a:bodyPr/>
          <a:lstStyle/>
          <a:p>
            <a:pPr algn="ctr"/>
            <a:r>
              <a:rPr lang="fr-FR" sz="1796" dirty="0"/>
              <a:t>Rue de Villembray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8227B4A-A257-4906-AA90-4A55E25B420A}"/>
              </a:ext>
            </a:extLst>
          </p:cNvPr>
          <p:cNvSpPr txBox="1"/>
          <p:nvPr/>
        </p:nvSpPr>
        <p:spPr>
          <a:xfrm>
            <a:off x="6548080" y="3517622"/>
            <a:ext cx="3694610" cy="2460289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10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panneau de zone 30 est implanté au milieu de la rue, avant d’arriver sur un plateau surélevé.</a:t>
            </a:r>
          </a:p>
          <a:p>
            <a:pPr algn="just"/>
            <a:endParaRPr lang="fr-FR" sz="102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10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zone 30, les piétons doivent normalement disposer de trottoirs, contrairement à la zone de rencontre, où ils sont prioritaires sur la chaussée.</a:t>
            </a:r>
          </a:p>
          <a:p>
            <a:pPr algn="just"/>
            <a:endParaRPr lang="fr-FR" sz="102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10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arrive ensuite sur la Place Yvonne Genty, avec toujours le soleil en fond de perspective, en fin de journée.</a:t>
            </a:r>
          </a:p>
          <a:p>
            <a:pPr algn="just"/>
            <a:endParaRPr lang="fr-FR" sz="102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10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place représente un vaste espace où les piétons commencent à disposer d’un trottoir, parfois stationné.</a:t>
            </a:r>
          </a:p>
          <a:p>
            <a:pPr algn="just"/>
            <a:endParaRPr lang="fr-FR" sz="102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10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structuration de la place permettrait aux piétons de disposer de cheminements clairement identifiés hors chaussée.</a:t>
            </a:r>
          </a:p>
        </p:txBody>
      </p:sp>
    </p:spTree>
    <p:extLst>
      <p:ext uri="{BB962C8B-B14F-4D97-AF65-F5344CB8AC3E}">
        <p14:creationId xmlns:p14="http://schemas.microsoft.com/office/powerpoint/2010/main" val="3958638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iel, extérieur, route, herbe&#10;&#10;Description générée automatiquement">
            <a:extLst>
              <a:ext uri="{FF2B5EF4-FFF2-40B4-BE49-F238E27FC236}">
                <a16:creationId xmlns:a16="http://schemas.microsoft.com/office/drawing/2014/main" id="{22BA8921-9EFD-4625-94E9-CCA71EC37C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310" y="569420"/>
            <a:ext cx="3694610" cy="2770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 descr="Une image contenant ciel, extérieur&#10;&#10;Description générée automatiquement">
            <a:extLst>
              <a:ext uri="{FF2B5EF4-FFF2-40B4-BE49-F238E27FC236}">
                <a16:creationId xmlns:a16="http://schemas.microsoft.com/office/drawing/2014/main" id="{9E4A5B47-E911-447C-A939-26EF3A679D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080" y="569420"/>
            <a:ext cx="3694610" cy="2770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 11" descr="Une image contenant ciel, extérieur, route, rue&#10;&#10;Description générée automatiquement">
            <a:extLst>
              <a:ext uri="{FF2B5EF4-FFF2-40B4-BE49-F238E27FC236}">
                <a16:creationId xmlns:a16="http://schemas.microsoft.com/office/drawing/2014/main" id="{1CC4CD37-8094-41E2-8883-FDD6D9F9C50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310" y="3517622"/>
            <a:ext cx="3694610" cy="2770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3E91A35-1E9F-418F-849D-7F0F8AC3C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033" y="50240"/>
            <a:ext cx="9697935" cy="341055"/>
          </a:xfrm>
        </p:spPr>
        <p:txBody>
          <a:bodyPr/>
          <a:lstStyle/>
          <a:p>
            <a:pPr algn="ctr"/>
            <a:r>
              <a:rPr lang="fr-FR" sz="1796" dirty="0"/>
              <a:t>Place Yvonne Genty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8227B4A-A257-4906-AA90-4A55E25B420A}"/>
              </a:ext>
            </a:extLst>
          </p:cNvPr>
          <p:cNvSpPr txBox="1"/>
          <p:nvPr/>
        </p:nvSpPr>
        <p:spPr>
          <a:xfrm>
            <a:off x="6548080" y="3517622"/>
            <a:ext cx="3694610" cy="88165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10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Rue du Lavoir, en impasse, abrite un magasin d’informatique.</a:t>
            </a:r>
          </a:p>
          <a:p>
            <a:pPr algn="just"/>
            <a:endParaRPr lang="fr-FR" sz="102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10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Vue de la Rue du Lavoir, la Place Yvonne Genty n’offre pas de cheminements clairement identifiés pour les piétons, malgré la proximité de l’école.</a:t>
            </a:r>
          </a:p>
        </p:txBody>
      </p:sp>
    </p:spTree>
    <p:extLst>
      <p:ext uri="{BB962C8B-B14F-4D97-AF65-F5344CB8AC3E}">
        <p14:creationId xmlns:p14="http://schemas.microsoft.com/office/powerpoint/2010/main" val="4060703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iel, extérieur, route&#10;&#10;Description générée automatiquement">
            <a:extLst>
              <a:ext uri="{FF2B5EF4-FFF2-40B4-BE49-F238E27FC236}">
                <a16:creationId xmlns:a16="http://schemas.microsoft.com/office/drawing/2014/main" id="{3DFE1FE3-406C-46EC-A550-86C2691D06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310" y="569420"/>
            <a:ext cx="3694610" cy="2770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 11" descr="Une image contenant texte, ciel, extérieur, route&#10;&#10;Description générée automatiquement">
            <a:extLst>
              <a:ext uri="{FF2B5EF4-FFF2-40B4-BE49-F238E27FC236}">
                <a16:creationId xmlns:a16="http://schemas.microsoft.com/office/drawing/2014/main" id="{27327BCD-DBC2-4611-91C3-ED56E5F12B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080" y="569420"/>
            <a:ext cx="3694610" cy="2770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 13" descr="Une image contenant ciel, extérieur, route&#10;&#10;Description générée automatiquement">
            <a:extLst>
              <a:ext uri="{FF2B5EF4-FFF2-40B4-BE49-F238E27FC236}">
                <a16:creationId xmlns:a16="http://schemas.microsoft.com/office/drawing/2014/main" id="{B87BA45F-B2D0-458C-B2FD-746AC40D527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310" y="3517622"/>
            <a:ext cx="3694610" cy="2770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3E91A35-1E9F-418F-849D-7F0F8AC3C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033" y="50240"/>
            <a:ext cx="9697935" cy="341055"/>
          </a:xfrm>
        </p:spPr>
        <p:txBody>
          <a:bodyPr/>
          <a:lstStyle/>
          <a:p>
            <a:pPr algn="ctr"/>
            <a:r>
              <a:rPr lang="fr-FR" sz="1796" dirty="0"/>
              <a:t>Le parking de l’école et de la mairie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8227B4A-A257-4906-AA90-4A55E25B420A}"/>
              </a:ext>
            </a:extLst>
          </p:cNvPr>
          <p:cNvSpPr txBox="1"/>
          <p:nvPr/>
        </p:nvSpPr>
        <p:spPr>
          <a:xfrm>
            <a:off x="6548080" y="3517622"/>
            <a:ext cx="3694610" cy="1355243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10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parking de l’école et de la mairie constitue le prolongement de la Place Yvonne Genty.</a:t>
            </a:r>
          </a:p>
          <a:p>
            <a:pPr algn="just"/>
            <a:endParaRPr lang="fr-FR" sz="102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10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parking est utilisé par les parents d’élèves, mais également par les cars scolaires, dont les manœuvres peuvent être délicates.</a:t>
            </a:r>
          </a:p>
          <a:p>
            <a:pPr algn="just"/>
            <a:endParaRPr lang="fr-FR" sz="102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10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cônes sur la photo ci-contre matérialisent l’entrée/sortie de l’école.</a:t>
            </a:r>
          </a:p>
        </p:txBody>
      </p:sp>
    </p:spTree>
    <p:extLst>
      <p:ext uri="{BB962C8B-B14F-4D97-AF65-F5344CB8AC3E}">
        <p14:creationId xmlns:p14="http://schemas.microsoft.com/office/powerpoint/2010/main" val="3203171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iel, extérieur, bâtiment&#10;&#10;Description générée automatiquement">
            <a:extLst>
              <a:ext uri="{FF2B5EF4-FFF2-40B4-BE49-F238E27FC236}">
                <a16:creationId xmlns:a16="http://schemas.microsoft.com/office/drawing/2014/main" id="{58374D56-81A2-4C7B-B5D1-99C4DBD375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310" y="569420"/>
            <a:ext cx="3694610" cy="2770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 descr="Une image contenant texte, ciel, extérieur, route&#10;&#10;Description générée automatiquement">
            <a:extLst>
              <a:ext uri="{FF2B5EF4-FFF2-40B4-BE49-F238E27FC236}">
                <a16:creationId xmlns:a16="http://schemas.microsoft.com/office/drawing/2014/main" id="{6BB701A0-E353-4C4D-BAAC-6026A493C3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080" y="569420"/>
            <a:ext cx="3694610" cy="2770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167ADB4-DEC6-4100-BF94-857E99724C0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310" y="3517622"/>
            <a:ext cx="3694610" cy="2770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3E91A35-1E9F-418F-849D-7F0F8AC3C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033" y="50240"/>
            <a:ext cx="9697935" cy="341055"/>
          </a:xfrm>
        </p:spPr>
        <p:txBody>
          <a:bodyPr/>
          <a:lstStyle/>
          <a:p>
            <a:pPr algn="ctr"/>
            <a:r>
              <a:rPr lang="fr-FR" sz="1796" dirty="0"/>
              <a:t>Devant la boulangerie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8227B4A-A257-4906-AA90-4A55E25B420A}"/>
              </a:ext>
            </a:extLst>
          </p:cNvPr>
          <p:cNvSpPr txBox="1"/>
          <p:nvPr/>
        </p:nvSpPr>
        <p:spPr>
          <a:xfrm>
            <a:off x="6548080" y="3517622"/>
            <a:ext cx="3694610" cy="167097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10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Devant la boulangerie, le trottoir est utilisé pour le stationnement, le temps de se rendre à la boulangerie (arrêt minute).</a:t>
            </a:r>
          </a:p>
          <a:p>
            <a:pPr algn="just"/>
            <a:endParaRPr lang="fr-FR" sz="102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10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piétons ne disposent donc pas de véritable trottoir et doivent cheminer sur la chaussée.</a:t>
            </a:r>
          </a:p>
          <a:p>
            <a:pPr algn="just"/>
            <a:endParaRPr lang="fr-FR" sz="102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10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très long passage piétons est implanté devant la boulangerie, obligeant les piétons situés à moins de 50m de traverser la chaussée à cet endroit.</a:t>
            </a:r>
          </a:p>
        </p:txBody>
      </p:sp>
    </p:spTree>
    <p:extLst>
      <p:ext uri="{BB962C8B-B14F-4D97-AF65-F5344CB8AC3E}">
        <p14:creationId xmlns:p14="http://schemas.microsoft.com/office/powerpoint/2010/main" val="1446995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iel, extérieur, bâtiment, rue&#10;&#10;Description générée automatiquement">
            <a:extLst>
              <a:ext uri="{FF2B5EF4-FFF2-40B4-BE49-F238E27FC236}">
                <a16:creationId xmlns:a16="http://schemas.microsoft.com/office/drawing/2014/main" id="{36C022A0-CFA6-4202-8E28-46A8CF069A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310" y="569420"/>
            <a:ext cx="3694610" cy="2770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 descr="Une image contenant ciel, extérieur&#10;&#10;Description générée automatiquement">
            <a:extLst>
              <a:ext uri="{FF2B5EF4-FFF2-40B4-BE49-F238E27FC236}">
                <a16:creationId xmlns:a16="http://schemas.microsoft.com/office/drawing/2014/main" id="{AE759DBC-ABC7-4D9E-BB16-2D8B1DB806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080" y="569420"/>
            <a:ext cx="3694610" cy="2770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 11" descr="Une image contenant ciel, extérieur, passage&#10;&#10;Description générée automatiquement">
            <a:extLst>
              <a:ext uri="{FF2B5EF4-FFF2-40B4-BE49-F238E27FC236}">
                <a16:creationId xmlns:a16="http://schemas.microsoft.com/office/drawing/2014/main" id="{8B172DB2-27AD-4FA8-A2F7-44FD510D7E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310" y="3517622"/>
            <a:ext cx="3694610" cy="2770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3E91A35-1E9F-418F-849D-7F0F8AC3C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033" y="50240"/>
            <a:ext cx="9697935" cy="341055"/>
          </a:xfrm>
        </p:spPr>
        <p:txBody>
          <a:bodyPr/>
          <a:lstStyle/>
          <a:p>
            <a:pPr algn="ctr"/>
            <a:r>
              <a:rPr lang="fr-FR" sz="1796" dirty="0"/>
              <a:t>Rue de la Forge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8227B4A-A257-4906-AA90-4A55E25B420A}"/>
              </a:ext>
            </a:extLst>
          </p:cNvPr>
          <p:cNvSpPr txBox="1"/>
          <p:nvPr/>
        </p:nvSpPr>
        <p:spPr>
          <a:xfrm>
            <a:off x="6548080" y="3517622"/>
            <a:ext cx="3694610" cy="1355243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10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stationnement sur les trottoirs de la Rue de la Forge, s’il gêne les piétons, favorise également les vitesses excessives.</a:t>
            </a:r>
          </a:p>
          <a:p>
            <a:pPr algn="just"/>
            <a:endParaRPr lang="fr-FR" sz="102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10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effet, la chaussée est le plus souvent totalement dégagée, ce qui encourage les usagers pressés à accélérer.</a:t>
            </a:r>
          </a:p>
          <a:p>
            <a:pPr algn="just"/>
            <a:endParaRPr lang="fr-FR" sz="102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10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marquage du stationnement sur chaussée pourrait permettre de changer les habitudes.</a:t>
            </a:r>
          </a:p>
        </p:txBody>
      </p:sp>
    </p:spTree>
    <p:extLst>
      <p:ext uri="{BB962C8B-B14F-4D97-AF65-F5344CB8AC3E}">
        <p14:creationId xmlns:p14="http://schemas.microsoft.com/office/powerpoint/2010/main" val="2917234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iel, extérieur, herbe, route&#10;&#10;Description générée automatiquement">
            <a:extLst>
              <a:ext uri="{FF2B5EF4-FFF2-40B4-BE49-F238E27FC236}">
                <a16:creationId xmlns:a16="http://schemas.microsoft.com/office/drawing/2014/main" id="{91286091-DEB3-4A40-AC31-B5B16CA114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310" y="569420"/>
            <a:ext cx="3694610" cy="2770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 descr="Une image contenant ciel, extérieur, maison, brique&#10;&#10;Description générée automatiquement">
            <a:extLst>
              <a:ext uri="{FF2B5EF4-FFF2-40B4-BE49-F238E27FC236}">
                <a16:creationId xmlns:a16="http://schemas.microsoft.com/office/drawing/2014/main" id="{5515358D-7C81-4093-A8B2-97ADFEE558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080" y="569420"/>
            <a:ext cx="3694610" cy="2770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 11" descr="Une image contenant ciel, extérieur, soleil&#10;&#10;Description générée automatiquement">
            <a:extLst>
              <a:ext uri="{FF2B5EF4-FFF2-40B4-BE49-F238E27FC236}">
                <a16:creationId xmlns:a16="http://schemas.microsoft.com/office/drawing/2014/main" id="{2498E0D0-6BB7-4FE6-98C0-A494BFE9C8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310" y="3517622"/>
            <a:ext cx="3694610" cy="2770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3E91A35-1E9F-418F-849D-7F0F8AC3C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033" y="50240"/>
            <a:ext cx="9697935" cy="341055"/>
          </a:xfrm>
        </p:spPr>
        <p:txBody>
          <a:bodyPr/>
          <a:lstStyle/>
          <a:p>
            <a:pPr algn="ctr"/>
            <a:r>
              <a:rPr lang="fr-FR" sz="1796" dirty="0"/>
              <a:t>Une absence de trottoir et des commerces signalés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8227B4A-A257-4906-AA90-4A55E25B420A}"/>
              </a:ext>
            </a:extLst>
          </p:cNvPr>
          <p:cNvSpPr txBox="1"/>
          <p:nvPr/>
        </p:nvSpPr>
        <p:spPr>
          <a:xfrm>
            <a:off x="6548080" y="3517622"/>
            <a:ext cx="3694610" cy="1355243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10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photos du haut montrent une absence de trottoir, imposant aux piétons de marcher sur la chaussée.</a:t>
            </a:r>
          </a:p>
          <a:p>
            <a:pPr algn="just"/>
            <a:endParaRPr lang="fr-FR" sz="102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10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photo ci-contre montre une signalisation d’intérêt local indiquant les commerces de la commune.</a:t>
            </a:r>
          </a:p>
          <a:p>
            <a:pPr algn="just"/>
            <a:endParaRPr lang="fr-FR" sz="102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10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En-dessous de cette SIL, on peut voir que la Rue de la Forge est un itinéraire cyclable, reliant la Trans’Oise au centre-bourg.</a:t>
            </a:r>
          </a:p>
        </p:txBody>
      </p:sp>
    </p:spTree>
    <p:extLst>
      <p:ext uri="{BB962C8B-B14F-4D97-AF65-F5344CB8AC3E}">
        <p14:creationId xmlns:p14="http://schemas.microsoft.com/office/powerpoint/2010/main" val="18963536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1373</Words>
  <Application>Microsoft Office PowerPoint</Application>
  <PresentationFormat>Grand écran</PresentationFormat>
  <Paragraphs>120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Thème Office</vt:lpstr>
      <vt:lpstr>Présentation PowerPoint</vt:lpstr>
      <vt:lpstr>Rue de Villembray (entrée nord)</vt:lpstr>
      <vt:lpstr>Rue de Villembray (entrée nord)</vt:lpstr>
      <vt:lpstr>Rue de Villembray</vt:lpstr>
      <vt:lpstr>Place Yvonne Genty</vt:lpstr>
      <vt:lpstr>Le parking de l’école et de la mairie</vt:lpstr>
      <vt:lpstr>Devant la boulangerie</vt:lpstr>
      <vt:lpstr>Rue de la Forge</vt:lpstr>
      <vt:lpstr>Une absence de trottoir et des commerces signalés</vt:lpstr>
      <vt:lpstr>Rue de Montreuil</vt:lpstr>
      <vt:lpstr>Rue de Montreuil</vt:lpstr>
      <vt:lpstr>Une vitesse limitée à 45 km/h</vt:lpstr>
      <vt:lpstr>Rue de la Haute Rue</vt:lpstr>
      <vt:lpstr>Une distance de 1,50m non respectée</vt:lpstr>
      <vt:lpstr>Un arrêt de car mal placé</vt:lpstr>
      <vt:lpstr>Quelques points durs</vt:lpstr>
      <vt:lpstr>Le stationnement sur trottoir ou accotement facilite la vitesse</vt:lpstr>
      <vt:lpstr>La sortie sud de la Haute Rue</vt:lpstr>
      <vt:lpstr>La visibilité depuis la voie verte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Jacques RICHARD</dc:creator>
  <cp:lastModifiedBy>Jacques RICHARD</cp:lastModifiedBy>
  <cp:revision>4</cp:revision>
  <dcterms:created xsi:type="dcterms:W3CDTF">2021-04-22T20:30:15Z</dcterms:created>
  <dcterms:modified xsi:type="dcterms:W3CDTF">2021-04-23T20:28:13Z</dcterms:modified>
</cp:coreProperties>
</file>