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1331" r:id="rId3"/>
    <p:sldId id="1332" r:id="rId4"/>
    <p:sldId id="1333" r:id="rId5"/>
    <p:sldId id="1334" r:id="rId6"/>
    <p:sldId id="1350" r:id="rId7"/>
    <p:sldId id="1330" r:id="rId8"/>
    <p:sldId id="1351" r:id="rId9"/>
    <p:sldId id="1352" r:id="rId10"/>
    <p:sldId id="1337" r:id="rId11"/>
    <p:sldId id="1338" r:id="rId12"/>
    <p:sldId id="1339" r:id="rId13"/>
    <p:sldId id="1340" r:id="rId14"/>
    <p:sldId id="1341" r:id="rId15"/>
    <p:sldId id="1342" r:id="rId16"/>
    <p:sldId id="1343" r:id="rId17"/>
    <p:sldId id="1344" r:id="rId18"/>
    <p:sldId id="1345" r:id="rId19"/>
    <p:sldId id="1346" r:id="rId20"/>
    <p:sldId id="1347" r:id="rId21"/>
    <p:sldId id="1348" r:id="rId22"/>
    <p:sldId id="1349" r:id="rId23"/>
    <p:sldId id="1321" r:id="rId24"/>
    <p:sldId id="1322" r:id="rId25"/>
    <p:sldId id="1323" r:id="rId26"/>
    <p:sldId id="1324" r:id="rId27"/>
    <p:sldId id="1325" r:id="rId28"/>
    <p:sldId id="1326" r:id="rId29"/>
    <p:sldId id="1327" r:id="rId30"/>
    <p:sldId id="1328" r:id="rId31"/>
    <p:sldId id="1329" r:id="rId32"/>
    <p:sldId id="1250" r:id="rId33"/>
    <p:sldId id="1252" r:id="rId34"/>
    <p:sldId id="1253" r:id="rId35"/>
    <p:sldId id="1254" r:id="rId36"/>
    <p:sldId id="1261" r:id="rId37"/>
    <p:sldId id="1255" r:id="rId38"/>
    <p:sldId id="1256" r:id="rId39"/>
    <p:sldId id="1257" r:id="rId40"/>
    <p:sldId id="1258" r:id="rId41"/>
    <p:sldId id="1259" r:id="rId42"/>
    <p:sldId id="1260"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 aménagements proposés" id="{766FD1E6-3A7E-447F-B01F-6DB857D43A4F}">
          <p14:sldIdLst>
            <p14:sldId id="257"/>
            <p14:sldId id="1331"/>
            <p14:sldId id="1332"/>
            <p14:sldId id="1333"/>
            <p14:sldId id="1334"/>
            <p14:sldId id="1350"/>
            <p14:sldId id="1330"/>
            <p14:sldId id="1351"/>
            <p14:sldId id="1352"/>
            <p14:sldId id="1337"/>
            <p14:sldId id="1338"/>
            <p14:sldId id="1339"/>
            <p14:sldId id="1340"/>
            <p14:sldId id="1341"/>
            <p14:sldId id="1342"/>
            <p14:sldId id="1343"/>
            <p14:sldId id="1344"/>
            <p14:sldId id="1345"/>
            <p14:sldId id="1346"/>
            <p14:sldId id="1347"/>
            <p14:sldId id="1348"/>
            <p14:sldId id="1349"/>
          </p14:sldIdLst>
        </p14:section>
        <p14:section name="Les aménagements proposés" id="{7D22F111-14B2-4466-BAAA-DF101C5C07DB}">
          <p14:sldIdLst>
            <p14:sldId id="1321"/>
            <p14:sldId id="1322"/>
            <p14:sldId id="1323"/>
            <p14:sldId id="1324"/>
            <p14:sldId id="1325"/>
            <p14:sldId id="1326"/>
            <p14:sldId id="1327"/>
            <p14:sldId id="1328"/>
            <p14:sldId id="1329"/>
            <p14:sldId id="1250"/>
            <p14:sldId id="1252"/>
            <p14:sldId id="1253"/>
            <p14:sldId id="1254"/>
            <p14:sldId id="1261"/>
            <p14:sldId id="1255"/>
            <p14:sldId id="1256"/>
            <p14:sldId id="1257"/>
            <p14:sldId id="1258"/>
            <p14:sldId id="1259"/>
            <p14:sldId id="1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1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06807A-34AA-43E5-80BC-2BFBC05EF9C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71C3F61-B9DB-414C-AD40-751488361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3CAD535-B4CA-4BAC-937F-348DB1DE603A}"/>
              </a:ext>
            </a:extLst>
          </p:cNvPr>
          <p:cNvSpPr>
            <a:spLocks noGrp="1"/>
          </p:cNvSpPr>
          <p:nvPr>
            <p:ph type="dt" sz="half" idx="10"/>
          </p:nvPr>
        </p:nvSpPr>
        <p:spPr/>
        <p:txBody>
          <a:bodyPr/>
          <a:lstStyle/>
          <a:p>
            <a:fld id="{8BB576B9-BC69-4A30-86C4-64C4CBBF5F28}" type="datetimeFigureOut">
              <a:rPr lang="fr-FR" smtClean="0"/>
              <a:t>30/04/2021</a:t>
            </a:fld>
            <a:endParaRPr lang="fr-FR"/>
          </a:p>
        </p:txBody>
      </p:sp>
      <p:sp>
        <p:nvSpPr>
          <p:cNvPr id="5" name="Espace réservé du pied de page 4">
            <a:extLst>
              <a:ext uri="{FF2B5EF4-FFF2-40B4-BE49-F238E27FC236}">
                <a16:creationId xmlns:a16="http://schemas.microsoft.com/office/drawing/2014/main" id="{6D3AE82E-0AE0-4F33-8567-0D9DF7ED02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C98E0F-61B9-44B8-B069-1D5EF1AA1605}"/>
              </a:ext>
            </a:extLst>
          </p:cNvPr>
          <p:cNvSpPr>
            <a:spLocks noGrp="1"/>
          </p:cNvSpPr>
          <p:nvPr>
            <p:ph type="sldNum" sz="quarter" idx="12"/>
          </p:nvPr>
        </p:nvSpPr>
        <p:spPr/>
        <p:txBody>
          <a:bodyPr/>
          <a:lstStyle/>
          <a:p>
            <a:fld id="{4772223B-8A1A-4851-8A5F-D3EF137454FD}" type="slidenum">
              <a:rPr lang="fr-FR" smtClean="0"/>
              <a:t>‹N°›</a:t>
            </a:fld>
            <a:endParaRPr lang="fr-FR"/>
          </a:p>
        </p:txBody>
      </p:sp>
    </p:spTree>
    <p:extLst>
      <p:ext uri="{BB962C8B-B14F-4D97-AF65-F5344CB8AC3E}">
        <p14:creationId xmlns:p14="http://schemas.microsoft.com/office/powerpoint/2010/main" val="1706432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6BA35-DA71-4DFF-90F7-E9E952C9C40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7729A0E-7BD4-48A0-8F97-C5F6C0F75C6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9872513-810D-4993-98F0-C1E5155B51DA}"/>
              </a:ext>
            </a:extLst>
          </p:cNvPr>
          <p:cNvSpPr>
            <a:spLocks noGrp="1"/>
          </p:cNvSpPr>
          <p:nvPr>
            <p:ph type="dt" sz="half" idx="10"/>
          </p:nvPr>
        </p:nvSpPr>
        <p:spPr/>
        <p:txBody>
          <a:bodyPr/>
          <a:lstStyle/>
          <a:p>
            <a:fld id="{8BB576B9-BC69-4A30-86C4-64C4CBBF5F28}" type="datetimeFigureOut">
              <a:rPr lang="fr-FR" smtClean="0"/>
              <a:t>30/04/2021</a:t>
            </a:fld>
            <a:endParaRPr lang="fr-FR"/>
          </a:p>
        </p:txBody>
      </p:sp>
      <p:sp>
        <p:nvSpPr>
          <p:cNvPr id="5" name="Espace réservé du pied de page 4">
            <a:extLst>
              <a:ext uri="{FF2B5EF4-FFF2-40B4-BE49-F238E27FC236}">
                <a16:creationId xmlns:a16="http://schemas.microsoft.com/office/drawing/2014/main" id="{B8ED1FE6-0A73-4803-8373-1EBD751F5C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DC5611-96C2-4D9A-8928-A80CF9C49434}"/>
              </a:ext>
            </a:extLst>
          </p:cNvPr>
          <p:cNvSpPr>
            <a:spLocks noGrp="1"/>
          </p:cNvSpPr>
          <p:nvPr>
            <p:ph type="sldNum" sz="quarter" idx="12"/>
          </p:nvPr>
        </p:nvSpPr>
        <p:spPr/>
        <p:txBody>
          <a:bodyPr/>
          <a:lstStyle/>
          <a:p>
            <a:fld id="{4772223B-8A1A-4851-8A5F-D3EF137454FD}" type="slidenum">
              <a:rPr lang="fr-FR" smtClean="0"/>
              <a:t>‹N°›</a:t>
            </a:fld>
            <a:endParaRPr lang="fr-FR"/>
          </a:p>
        </p:txBody>
      </p:sp>
    </p:spTree>
    <p:extLst>
      <p:ext uri="{BB962C8B-B14F-4D97-AF65-F5344CB8AC3E}">
        <p14:creationId xmlns:p14="http://schemas.microsoft.com/office/powerpoint/2010/main" val="200157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0ADBD7C-BBDF-46DA-A091-AC5E2F90A12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9DD4E2C-3DAC-4E72-99CF-9322F8B5F28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DD1731-DE4F-47C6-9EAC-CA8602449252}"/>
              </a:ext>
            </a:extLst>
          </p:cNvPr>
          <p:cNvSpPr>
            <a:spLocks noGrp="1"/>
          </p:cNvSpPr>
          <p:nvPr>
            <p:ph type="dt" sz="half" idx="10"/>
          </p:nvPr>
        </p:nvSpPr>
        <p:spPr/>
        <p:txBody>
          <a:bodyPr/>
          <a:lstStyle/>
          <a:p>
            <a:fld id="{8BB576B9-BC69-4A30-86C4-64C4CBBF5F28}" type="datetimeFigureOut">
              <a:rPr lang="fr-FR" smtClean="0"/>
              <a:t>30/04/2021</a:t>
            </a:fld>
            <a:endParaRPr lang="fr-FR"/>
          </a:p>
        </p:txBody>
      </p:sp>
      <p:sp>
        <p:nvSpPr>
          <p:cNvPr id="5" name="Espace réservé du pied de page 4">
            <a:extLst>
              <a:ext uri="{FF2B5EF4-FFF2-40B4-BE49-F238E27FC236}">
                <a16:creationId xmlns:a16="http://schemas.microsoft.com/office/drawing/2014/main" id="{1ED2318E-2BCD-4C52-A163-ECA09B284C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D9DC84-E05F-4A0C-814C-1CF3B78141DD}"/>
              </a:ext>
            </a:extLst>
          </p:cNvPr>
          <p:cNvSpPr>
            <a:spLocks noGrp="1"/>
          </p:cNvSpPr>
          <p:nvPr>
            <p:ph type="sldNum" sz="quarter" idx="12"/>
          </p:nvPr>
        </p:nvSpPr>
        <p:spPr/>
        <p:txBody>
          <a:bodyPr/>
          <a:lstStyle/>
          <a:p>
            <a:fld id="{4772223B-8A1A-4851-8A5F-D3EF137454FD}" type="slidenum">
              <a:rPr lang="fr-FR" smtClean="0"/>
              <a:t>‹N°›</a:t>
            </a:fld>
            <a:endParaRPr lang="fr-FR"/>
          </a:p>
        </p:txBody>
      </p:sp>
    </p:spTree>
    <p:extLst>
      <p:ext uri="{BB962C8B-B14F-4D97-AF65-F5344CB8AC3E}">
        <p14:creationId xmlns:p14="http://schemas.microsoft.com/office/powerpoint/2010/main" val="3506921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Disposition personnalisée">
    <p:spTree>
      <p:nvGrpSpPr>
        <p:cNvPr id="1" name=""/>
        <p:cNvGrpSpPr/>
        <p:nvPr/>
      </p:nvGrpSpPr>
      <p:grpSpPr>
        <a:xfrm>
          <a:off x="0" y="0"/>
          <a:ext cx="0" cy="0"/>
          <a:chOff x="0" y="0"/>
          <a:chExt cx="0" cy="0"/>
        </a:xfrm>
      </p:grpSpPr>
      <p:sp>
        <p:nvSpPr>
          <p:cNvPr id="9" name="Titre 8"/>
          <p:cNvSpPr>
            <a:spLocks noGrp="1"/>
          </p:cNvSpPr>
          <p:nvPr>
            <p:ph type="title"/>
          </p:nvPr>
        </p:nvSpPr>
        <p:spPr>
          <a:xfrm>
            <a:off x="2" y="2962240"/>
            <a:ext cx="12192000" cy="461665"/>
          </a:xfrm>
          <a:prstGeom prst="rect">
            <a:avLst/>
          </a:prstGeom>
          <a:solidFill>
            <a:srgbClr val="98BF0E"/>
          </a:solidFill>
          <a:ln>
            <a:noFill/>
          </a:ln>
          <a:effectLst>
            <a:outerShdw blurRad="50800" dist="38100" dir="2700000" algn="tl" rotWithShape="0">
              <a:prstClr val="black">
                <a:alpha val="40000"/>
              </a:prstClr>
            </a:outerShdw>
          </a:effectLst>
        </p:spPr>
        <p:txBody>
          <a:bodyPr wrap="square" rtlCol="0">
            <a:spAutoFit/>
          </a:bodyPr>
          <a:lstStyle>
            <a:lvl1pPr algn="ctr">
              <a:lnSpc>
                <a:spcPct val="100000"/>
              </a:lnSpc>
              <a:defRPr lang="fr-FR" sz="2400" b="1">
                <a:solidFill>
                  <a:schemeClr val="bg1"/>
                </a:solidFill>
                <a:effectLst>
                  <a:outerShdw blurRad="38100" dist="38100" dir="2700000" algn="tl">
                    <a:srgbClr val="000000">
                      <a:alpha val="43137"/>
                    </a:srgbClr>
                  </a:outerShdw>
                </a:effectLst>
                <a:latin typeface="+mn-lt"/>
                <a:ea typeface="+mn-ea"/>
                <a:cs typeface="+mn-cs"/>
              </a:defRPr>
            </a:lvl1pPr>
          </a:lstStyle>
          <a:p>
            <a:pPr marL="0" lvl="0" algn="ctr" defTabSz="457148"/>
            <a:r>
              <a:rPr lang="fr-FR"/>
              <a:t>Modifiez le style du titre</a:t>
            </a:r>
            <a:endParaRPr lang="fr-FR" dirty="0"/>
          </a:p>
        </p:txBody>
      </p:sp>
      <p:sp>
        <p:nvSpPr>
          <p:cNvPr id="3" name="ZoneTexte 2"/>
          <p:cNvSpPr txBox="1"/>
          <p:nvPr/>
        </p:nvSpPr>
        <p:spPr>
          <a:xfrm>
            <a:off x="6412895" y="6514296"/>
            <a:ext cx="380232" cy="230832"/>
          </a:xfrm>
          <a:prstGeom prst="rect">
            <a:avLst/>
          </a:prstGeom>
          <a:noFill/>
        </p:spPr>
        <p:txBody>
          <a:bodyPr wrap="none" rtlCol="0">
            <a:spAutoFit/>
          </a:bodyPr>
          <a:lstStyle/>
          <a:p>
            <a:pPr marL="0" marR="0" lvl="0" indent="0" algn="ctr" defTabSz="914296" rtl="0" eaLnBrk="1" fontAlgn="auto" latinLnBrk="0" hangingPunct="1">
              <a:lnSpc>
                <a:spcPct val="100000"/>
              </a:lnSpc>
              <a:spcBef>
                <a:spcPts val="0"/>
              </a:spcBef>
              <a:spcAft>
                <a:spcPts val="0"/>
              </a:spcAft>
              <a:buClrTx/>
              <a:buSzTx/>
              <a:buFontTx/>
              <a:buNone/>
              <a:tabLst/>
              <a:defRPr/>
            </a:pPr>
            <a:fld id="{7E2F5317-6E05-465A-B61B-2306E4F4F40D}" type="slidenum">
              <a:rPr kumimoji="0" lang="fr-FR" sz="900" b="1" i="0" u="none" strike="noStrike" kern="1200" cap="none" spc="0" normalizeH="0" baseline="0" noProof="0" smtClean="0">
                <a:ln>
                  <a:noFill/>
                </a:ln>
                <a:solidFill>
                  <a:srgbClr val="898989"/>
                </a:solidFill>
                <a:effectLst/>
                <a:uLnTx/>
                <a:uFillTx/>
                <a:latin typeface="Calibri" panose="020F0502020204030204"/>
                <a:ea typeface="+mn-ea"/>
                <a:cs typeface="+mn-cs"/>
              </a:rPr>
              <a:pPr marL="0" marR="0" lvl="0" indent="0" algn="ctr" defTabSz="914296" rtl="0" eaLnBrk="1" fontAlgn="auto" latinLnBrk="0" hangingPunct="1">
                <a:lnSpc>
                  <a:spcPct val="100000"/>
                </a:lnSpc>
                <a:spcBef>
                  <a:spcPts val="0"/>
                </a:spcBef>
                <a:spcAft>
                  <a:spcPts val="0"/>
                </a:spcAft>
                <a:buClrTx/>
                <a:buSzTx/>
                <a:buFontTx/>
                <a:buNone/>
                <a:tabLst/>
                <a:defRPr/>
              </a:pPr>
              <a:t>‹N°›</a:t>
            </a:fld>
            <a:endParaRPr kumimoji="0" lang="fr-FR" sz="900" b="1"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82271"/>
            <a:ext cx="12192000" cy="409268"/>
          </a:xfrm>
          <a:prstGeom prst="rect">
            <a:avLst/>
          </a:prstGeom>
        </p:spPr>
      </p:pic>
    </p:spTree>
    <p:extLst>
      <p:ext uri="{BB962C8B-B14F-4D97-AF65-F5344CB8AC3E}">
        <p14:creationId xmlns:p14="http://schemas.microsoft.com/office/powerpoint/2010/main" val="412139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re et bandeau sans pagination">
    <p:spTree>
      <p:nvGrpSpPr>
        <p:cNvPr id="1" name=""/>
        <p:cNvGrpSpPr/>
        <p:nvPr/>
      </p:nvGrpSpPr>
      <p:grpSpPr>
        <a:xfrm>
          <a:off x="0" y="0"/>
          <a:ext cx="0" cy="0"/>
          <a:chOff x="0" y="0"/>
          <a:chExt cx="0" cy="0"/>
        </a:xfrm>
      </p:grpSpPr>
      <p:sp>
        <p:nvSpPr>
          <p:cNvPr id="6" name="Titre 8"/>
          <p:cNvSpPr>
            <a:spLocks noGrp="1"/>
          </p:cNvSpPr>
          <p:nvPr>
            <p:ph type="title"/>
          </p:nvPr>
        </p:nvSpPr>
        <p:spPr>
          <a:xfrm>
            <a:off x="0" y="50208"/>
            <a:ext cx="12192000" cy="369332"/>
          </a:xfrm>
          <a:prstGeom prst="rect">
            <a:avLst/>
          </a:prstGeom>
          <a:solidFill>
            <a:srgbClr val="98BF0E"/>
          </a:solidFill>
          <a:ln>
            <a:noFill/>
          </a:ln>
          <a:effectLst>
            <a:outerShdw blurRad="50800" dist="38100" dir="2700000" algn="tl" rotWithShape="0">
              <a:prstClr val="black">
                <a:alpha val="40000"/>
              </a:prstClr>
            </a:outerShdw>
          </a:effectLst>
        </p:spPr>
        <p:txBody>
          <a:bodyPr wrap="square" rtlCol="0">
            <a:spAutoFit/>
          </a:bodyPr>
          <a:lstStyle>
            <a:lvl1pPr>
              <a:defRPr lang="fr-FR" sz="1800" b="1" dirty="0">
                <a:solidFill>
                  <a:schemeClr val="bg1"/>
                </a:solidFill>
                <a:effectLst>
                  <a:outerShdw blurRad="38100" dist="38100" dir="2700000" algn="tl">
                    <a:srgbClr val="000000">
                      <a:alpha val="43137"/>
                    </a:srgbClr>
                  </a:outerShdw>
                </a:effectLst>
                <a:latin typeface="+mn-lt"/>
                <a:ea typeface="+mn-ea"/>
                <a:cs typeface="+mn-cs"/>
              </a:defRPr>
            </a:lvl1pPr>
          </a:lstStyle>
          <a:p>
            <a:pPr marL="0" lvl="0" algn="ctr" defTabSz="457148">
              <a:lnSpc>
                <a:spcPct val="100000"/>
              </a:lnSpc>
            </a:pPr>
            <a:r>
              <a:rPr lang="fr-FR"/>
              <a:t>Modifiez le style du titre</a:t>
            </a:r>
            <a:endParaRPr lang="fr-FR" dirty="0"/>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82271"/>
            <a:ext cx="12192000" cy="409268"/>
          </a:xfrm>
          <a:prstGeom prst="rect">
            <a:avLst/>
          </a:prstGeom>
        </p:spPr>
      </p:pic>
    </p:spTree>
    <p:extLst>
      <p:ext uri="{BB962C8B-B14F-4D97-AF65-F5344CB8AC3E}">
        <p14:creationId xmlns:p14="http://schemas.microsoft.com/office/powerpoint/2010/main" val="291268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7ECE1A-0FAD-41EC-AC36-57D0A52D171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08ED7D2-6776-40F1-94D0-9EA856E5B3B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FC37C0-8F90-40EF-BCA1-F510A7DA0B26}"/>
              </a:ext>
            </a:extLst>
          </p:cNvPr>
          <p:cNvSpPr>
            <a:spLocks noGrp="1"/>
          </p:cNvSpPr>
          <p:nvPr>
            <p:ph type="dt" sz="half" idx="10"/>
          </p:nvPr>
        </p:nvSpPr>
        <p:spPr/>
        <p:txBody>
          <a:bodyPr/>
          <a:lstStyle/>
          <a:p>
            <a:fld id="{8BB576B9-BC69-4A30-86C4-64C4CBBF5F28}" type="datetimeFigureOut">
              <a:rPr lang="fr-FR" smtClean="0"/>
              <a:t>30/04/2021</a:t>
            </a:fld>
            <a:endParaRPr lang="fr-FR"/>
          </a:p>
        </p:txBody>
      </p:sp>
      <p:sp>
        <p:nvSpPr>
          <p:cNvPr id="5" name="Espace réservé du pied de page 4">
            <a:extLst>
              <a:ext uri="{FF2B5EF4-FFF2-40B4-BE49-F238E27FC236}">
                <a16:creationId xmlns:a16="http://schemas.microsoft.com/office/drawing/2014/main" id="{61CE7816-471B-43DF-B939-26CF87CFEB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A1385E-9F1D-4E33-87BC-15BB404EB152}"/>
              </a:ext>
            </a:extLst>
          </p:cNvPr>
          <p:cNvSpPr>
            <a:spLocks noGrp="1"/>
          </p:cNvSpPr>
          <p:nvPr>
            <p:ph type="sldNum" sz="quarter" idx="12"/>
          </p:nvPr>
        </p:nvSpPr>
        <p:spPr/>
        <p:txBody>
          <a:bodyPr/>
          <a:lstStyle/>
          <a:p>
            <a:fld id="{4772223B-8A1A-4851-8A5F-D3EF137454FD}" type="slidenum">
              <a:rPr lang="fr-FR" smtClean="0"/>
              <a:t>‹N°›</a:t>
            </a:fld>
            <a:endParaRPr lang="fr-FR"/>
          </a:p>
        </p:txBody>
      </p:sp>
    </p:spTree>
    <p:extLst>
      <p:ext uri="{BB962C8B-B14F-4D97-AF65-F5344CB8AC3E}">
        <p14:creationId xmlns:p14="http://schemas.microsoft.com/office/powerpoint/2010/main" val="3954912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44A61-09E4-4AE2-94E8-8F792F640A2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947A3F4-CAD5-42C0-83FB-111243F654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59B7376-0F8D-4253-B80D-14199F609E44}"/>
              </a:ext>
            </a:extLst>
          </p:cNvPr>
          <p:cNvSpPr>
            <a:spLocks noGrp="1"/>
          </p:cNvSpPr>
          <p:nvPr>
            <p:ph type="dt" sz="half" idx="10"/>
          </p:nvPr>
        </p:nvSpPr>
        <p:spPr/>
        <p:txBody>
          <a:bodyPr/>
          <a:lstStyle/>
          <a:p>
            <a:fld id="{8BB576B9-BC69-4A30-86C4-64C4CBBF5F28}" type="datetimeFigureOut">
              <a:rPr lang="fr-FR" smtClean="0"/>
              <a:t>30/04/2021</a:t>
            </a:fld>
            <a:endParaRPr lang="fr-FR"/>
          </a:p>
        </p:txBody>
      </p:sp>
      <p:sp>
        <p:nvSpPr>
          <p:cNvPr id="5" name="Espace réservé du pied de page 4">
            <a:extLst>
              <a:ext uri="{FF2B5EF4-FFF2-40B4-BE49-F238E27FC236}">
                <a16:creationId xmlns:a16="http://schemas.microsoft.com/office/drawing/2014/main" id="{3992AE9D-DAA4-4B22-9F6F-F1E961F7C5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47A9FC-CF7A-4A50-8178-76D3277F3943}"/>
              </a:ext>
            </a:extLst>
          </p:cNvPr>
          <p:cNvSpPr>
            <a:spLocks noGrp="1"/>
          </p:cNvSpPr>
          <p:nvPr>
            <p:ph type="sldNum" sz="quarter" idx="12"/>
          </p:nvPr>
        </p:nvSpPr>
        <p:spPr/>
        <p:txBody>
          <a:bodyPr/>
          <a:lstStyle/>
          <a:p>
            <a:fld id="{4772223B-8A1A-4851-8A5F-D3EF137454FD}" type="slidenum">
              <a:rPr lang="fr-FR" smtClean="0"/>
              <a:t>‹N°›</a:t>
            </a:fld>
            <a:endParaRPr lang="fr-FR"/>
          </a:p>
        </p:txBody>
      </p:sp>
    </p:spTree>
    <p:extLst>
      <p:ext uri="{BB962C8B-B14F-4D97-AF65-F5344CB8AC3E}">
        <p14:creationId xmlns:p14="http://schemas.microsoft.com/office/powerpoint/2010/main" val="201709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D01D7F-7BA9-4205-ACE5-9E00C3A3A2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46E54F7-199C-43D6-A101-13A1A0CA430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47A1658-8314-4EEB-87CF-BCA48752883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C4B4680-F5E0-4A44-9575-80B631EA6C9B}"/>
              </a:ext>
            </a:extLst>
          </p:cNvPr>
          <p:cNvSpPr>
            <a:spLocks noGrp="1"/>
          </p:cNvSpPr>
          <p:nvPr>
            <p:ph type="dt" sz="half" idx="10"/>
          </p:nvPr>
        </p:nvSpPr>
        <p:spPr/>
        <p:txBody>
          <a:bodyPr/>
          <a:lstStyle/>
          <a:p>
            <a:fld id="{8BB576B9-BC69-4A30-86C4-64C4CBBF5F28}" type="datetimeFigureOut">
              <a:rPr lang="fr-FR" smtClean="0"/>
              <a:t>30/04/2021</a:t>
            </a:fld>
            <a:endParaRPr lang="fr-FR"/>
          </a:p>
        </p:txBody>
      </p:sp>
      <p:sp>
        <p:nvSpPr>
          <p:cNvPr id="6" name="Espace réservé du pied de page 5">
            <a:extLst>
              <a:ext uri="{FF2B5EF4-FFF2-40B4-BE49-F238E27FC236}">
                <a16:creationId xmlns:a16="http://schemas.microsoft.com/office/drawing/2014/main" id="{7894E0D7-BDC0-417A-8759-5C648E6B83F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AFA1B63-6F29-4030-8771-9107661E6065}"/>
              </a:ext>
            </a:extLst>
          </p:cNvPr>
          <p:cNvSpPr>
            <a:spLocks noGrp="1"/>
          </p:cNvSpPr>
          <p:nvPr>
            <p:ph type="sldNum" sz="quarter" idx="12"/>
          </p:nvPr>
        </p:nvSpPr>
        <p:spPr/>
        <p:txBody>
          <a:bodyPr/>
          <a:lstStyle/>
          <a:p>
            <a:fld id="{4772223B-8A1A-4851-8A5F-D3EF137454FD}" type="slidenum">
              <a:rPr lang="fr-FR" smtClean="0"/>
              <a:t>‹N°›</a:t>
            </a:fld>
            <a:endParaRPr lang="fr-FR"/>
          </a:p>
        </p:txBody>
      </p:sp>
    </p:spTree>
    <p:extLst>
      <p:ext uri="{BB962C8B-B14F-4D97-AF65-F5344CB8AC3E}">
        <p14:creationId xmlns:p14="http://schemas.microsoft.com/office/powerpoint/2010/main" val="185697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D3047C-4688-4771-BA50-CE4C10C89E5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36EA3B1-EC26-4977-AB3A-192B0887B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49ADC5A-88C7-40E3-AE96-96215EEB7C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89DA98-B12D-4568-A190-9F95CC53D4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951A563-E1B6-4E7F-A65E-F97E0A372D4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9299A64-E3F7-42A5-BD83-A4D2B24FDF04}"/>
              </a:ext>
            </a:extLst>
          </p:cNvPr>
          <p:cNvSpPr>
            <a:spLocks noGrp="1"/>
          </p:cNvSpPr>
          <p:nvPr>
            <p:ph type="dt" sz="half" idx="10"/>
          </p:nvPr>
        </p:nvSpPr>
        <p:spPr/>
        <p:txBody>
          <a:bodyPr/>
          <a:lstStyle/>
          <a:p>
            <a:fld id="{8BB576B9-BC69-4A30-86C4-64C4CBBF5F28}" type="datetimeFigureOut">
              <a:rPr lang="fr-FR" smtClean="0"/>
              <a:t>30/04/2021</a:t>
            </a:fld>
            <a:endParaRPr lang="fr-FR"/>
          </a:p>
        </p:txBody>
      </p:sp>
      <p:sp>
        <p:nvSpPr>
          <p:cNvPr id="8" name="Espace réservé du pied de page 7">
            <a:extLst>
              <a:ext uri="{FF2B5EF4-FFF2-40B4-BE49-F238E27FC236}">
                <a16:creationId xmlns:a16="http://schemas.microsoft.com/office/drawing/2014/main" id="{D0D207FC-2159-4893-BB90-BF422B42680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B2C39DF-84CE-4A8D-82A5-1181DD3A77BF}"/>
              </a:ext>
            </a:extLst>
          </p:cNvPr>
          <p:cNvSpPr>
            <a:spLocks noGrp="1"/>
          </p:cNvSpPr>
          <p:nvPr>
            <p:ph type="sldNum" sz="quarter" idx="12"/>
          </p:nvPr>
        </p:nvSpPr>
        <p:spPr/>
        <p:txBody>
          <a:bodyPr/>
          <a:lstStyle/>
          <a:p>
            <a:fld id="{4772223B-8A1A-4851-8A5F-D3EF137454FD}" type="slidenum">
              <a:rPr lang="fr-FR" smtClean="0"/>
              <a:t>‹N°›</a:t>
            </a:fld>
            <a:endParaRPr lang="fr-FR"/>
          </a:p>
        </p:txBody>
      </p:sp>
    </p:spTree>
    <p:extLst>
      <p:ext uri="{BB962C8B-B14F-4D97-AF65-F5344CB8AC3E}">
        <p14:creationId xmlns:p14="http://schemas.microsoft.com/office/powerpoint/2010/main" val="320063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0C3D95-015A-4AA0-B078-3C0653A97E7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7B2744B-64F3-496C-BD78-675339B5D45B}"/>
              </a:ext>
            </a:extLst>
          </p:cNvPr>
          <p:cNvSpPr>
            <a:spLocks noGrp="1"/>
          </p:cNvSpPr>
          <p:nvPr>
            <p:ph type="dt" sz="half" idx="10"/>
          </p:nvPr>
        </p:nvSpPr>
        <p:spPr/>
        <p:txBody>
          <a:bodyPr/>
          <a:lstStyle/>
          <a:p>
            <a:fld id="{8BB576B9-BC69-4A30-86C4-64C4CBBF5F28}" type="datetimeFigureOut">
              <a:rPr lang="fr-FR" smtClean="0"/>
              <a:t>30/04/2021</a:t>
            </a:fld>
            <a:endParaRPr lang="fr-FR"/>
          </a:p>
        </p:txBody>
      </p:sp>
      <p:sp>
        <p:nvSpPr>
          <p:cNvPr id="4" name="Espace réservé du pied de page 3">
            <a:extLst>
              <a:ext uri="{FF2B5EF4-FFF2-40B4-BE49-F238E27FC236}">
                <a16:creationId xmlns:a16="http://schemas.microsoft.com/office/drawing/2014/main" id="{ADBB36C3-DFBD-44A7-A2C2-1CBC2C18483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B5B7CB6-8556-45B3-97B1-5174FF8BA0BF}"/>
              </a:ext>
            </a:extLst>
          </p:cNvPr>
          <p:cNvSpPr>
            <a:spLocks noGrp="1"/>
          </p:cNvSpPr>
          <p:nvPr>
            <p:ph type="sldNum" sz="quarter" idx="12"/>
          </p:nvPr>
        </p:nvSpPr>
        <p:spPr/>
        <p:txBody>
          <a:bodyPr/>
          <a:lstStyle/>
          <a:p>
            <a:fld id="{4772223B-8A1A-4851-8A5F-D3EF137454FD}" type="slidenum">
              <a:rPr lang="fr-FR" smtClean="0"/>
              <a:t>‹N°›</a:t>
            </a:fld>
            <a:endParaRPr lang="fr-FR"/>
          </a:p>
        </p:txBody>
      </p:sp>
    </p:spTree>
    <p:extLst>
      <p:ext uri="{BB962C8B-B14F-4D97-AF65-F5344CB8AC3E}">
        <p14:creationId xmlns:p14="http://schemas.microsoft.com/office/powerpoint/2010/main" val="102461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D618838-19A6-49C9-A04B-2C78727F02D6}"/>
              </a:ext>
            </a:extLst>
          </p:cNvPr>
          <p:cNvSpPr>
            <a:spLocks noGrp="1"/>
          </p:cNvSpPr>
          <p:nvPr>
            <p:ph type="dt" sz="half" idx="10"/>
          </p:nvPr>
        </p:nvSpPr>
        <p:spPr/>
        <p:txBody>
          <a:bodyPr/>
          <a:lstStyle/>
          <a:p>
            <a:fld id="{8BB576B9-BC69-4A30-86C4-64C4CBBF5F28}" type="datetimeFigureOut">
              <a:rPr lang="fr-FR" smtClean="0"/>
              <a:t>30/04/2021</a:t>
            </a:fld>
            <a:endParaRPr lang="fr-FR"/>
          </a:p>
        </p:txBody>
      </p:sp>
      <p:sp>
        <p:nvSpPr>
          <p:cNvPr id="3" name="Espace réservé du pied de page 2">
            <a:extLst>
              <a:ext uri="{FF2B5EF4-FFF2-40B4-BE49-F238E27FC236}">
                <a16:creationId xmlns:a16="http://schemas.microsoft.com/office/drawing/2014/main" id="{2307AD5E-5418-4F00-BF8B-012ACE53286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2F9A67C-AB5D-476C-8B4A-B6A81C4BAE73}"/>
              </a:ext>
            </a:extLst>
          </p:cNvPr>
          <p:cNvSpPr>
            <a:spLocks noGrp="1"/>
          </p:cNvSpPr>
          <p:nvPr>
            <p:ph type="sldNum" sz="quarter" idx="12"/>
          </p:nvPr>
        </p:nvSpPr>
        <p:spPr/>
        <p:txBody>
          <a:bodyPr/>
          <a:lstStyle/>
          <a:p>
            <a:fld id="{4772223B-8A1A-4851-8A5F-D3EF137454FD}" type="slidenum">
              <a:rPr lang="fr-FR" smtClean="0"/>
              <a:t>‹N°›</a:t>
            </a:fld>
            <a:endParaRPr lang="fr-FR"/>
          </a:p>
        </p:txBody>
      </p:sp>
    </p:spTree>
    <p:extLst>
      <p:ext uri="{BB962C8B-B14F-4D97-AF65-F5344CB8AC3E}">
        <p14:creationId xmlns:p14="http://schemas.microsoft.com/office/powerpoint/2010/main" val="1210925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D43CF-7340-4071-9B6F-4342662678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F2BEDE4-2531-4141-A233-128216571F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ED5838F-95DE-4505-8798-9FF9A3B28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82B0C2E-F4B3-4BB7-84A3-9B644B3B1398}"/>
              </a:ext>
            </a:extLst>
          </p:cNvPr>
          <p:cNvSpPr>
            <a:spLocks noGrp="1"/>
          </p:cNvSpPr>
          <p:nvPr>
            <p:ph type="dt" sz="half" idx="10"/>
          </p:nvPr>
        </p:nvSpPr>
        <p:spPr/>
        <p:txBody>
          <a:bodyPr/>
          <a:lstStyle/>
          <a:p>
            <a:fld id="{8BB576B9-BC69-4A30-86C4-64C4CBBF5F28}" type="datetimeFigureOut">
              <a:rPr lang="fr-FR" smtClean="0"/>
              <a:t>30/04/2021</a:t>
            </a:fld>
            <a:endParaRPr lang="fr-FR"/>
          </a:p>
        </p:txBody>
      </p:sp>
      <p:sp>
        <p:nvSpPr>
          <p:cNvPr id="6" name="Espace réservé du pied de page 5">
            <a:extLst>
              <a:ext uri="{FF2B5EF4-FFF2-40B4-BE49-F238E27FC236}">
                <a16:creationId xmlns:a16="http://schemas.microsoft.com/office/drawing/2014/main" id="{20CC22F3-B8AD-4D7E-9E6C-EF52F7E994F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43AC3BF-C812-4225-AE61-1814CDC05D27}"/>
              </a:ext>
            </a:extLst>
          </p:cNvPr>
          <p:cNvSpPr>
            <a:spLocks noGrp="1"/>
          </p:cNvSpPr>
          <p:nvPr>
            <p:ph type="sldNum" sz="quarter" idx="12"/>
          </p:nvPr>
        </p:nvSpPr>
        <p:spPr/>
        <p:txBody>
          <a:bodyPr/>
          <a:lstStyle/>
          <a:p>
            <a:fld id="{4772223B-8A1A-4851-8A5F-D3EF137454FD}" type="slidenum">
              <a:rPr lang="fr-FR" smtClean="0"/>
              <a:t>‹N°›</a:t>
            </a:fld>
            <a:endParaRPr lang="fr-FR"/>
          </a:p>
        </p:txBody>
      </p:sp>
    </p:spTree>
    <p:extLst>
      <p:ext uri="{BB962C8B-B14F-4D97-AF65-F5344CB8AC3E}">
        <p14:creationId xmlns:p14="http://schemas.microsoft.com/office/powerpoint/2010/main" val="63579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2106C7-89B9-47B8-974C-A0E54EE5F51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3B19C19-162F-4690-80AC-148DD2AFF0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6336E51-8C6A-49EF-AB7C-DC67148EA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422F4E0-C53F-4614-BB32-2DBDE5EDD0B4}"/>
              </a:ext>
            </a:extLst>
          </p:cNvPr>
          <p:cNvSpPr>
            <a:spLocks noGrp="1"/>
          </p:cNvSpPr>
          <p:nvPr>
            <p:ph type="dt" sz="half" idx="10"/>
          </p:nvPr>
        </p:nvSpPr>
        <p:spPr/>
        <p:txBody>
          <a:bodyPr/>
          <a:lstStyle/>
          <a:p>
            <a:fld id="{8BB576B9-BC69-4A30-86C4-64C4CBBF5F28}" type="datetimeFigureOut">
              <a:rPr lang="fr-FR" smtClean="0"/>
              <a:t>30/04/2021</a:t>
            </a:fld>
            <a:endParaRPr lang="fr-FR"/>
          </a:p>
        </p:txBody>
      </p:sp>
      <p:sp>
        <p:nvSpPr>
          <p:cNvPr id="6" name="Espace réservé du pied de page 5">
            <a:extLst>
              <a:ext uri="{FF2B5EF4-FFF2-40B4-BE49-F238E27FC236}">
                <a16:creationId xmlns:a16="http://schemas.microsoft.com/office/drawing/2014/main" id="{FDF310B8-8581-4902-A41F-00E77F5302F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D47C4C4-6D99-4B9D-997A-3FB87CF655BC}"/>
              </a:ext>
            </a:extLst>
          </p:cNvPr>
          <p:cNvSpPr>
            <a:spLocks noGrp="1"/>
          </p:cNvSpPr>
          <p:nvPr>
            <p:ph type="sldNum" sz="quarter" idx="12"/>
          </p:nvPr>
        </p:nvSpPr>
        <p:spPr/>
        <p:txBody>
          <a:bodyPr/>
          <a:lstStyle/>
          <a:p>
            <a:fld id="{4772223B-8A1A-4851-8A5F-D3EF137454FD}" type="slidenum">
              <a:rPr lang="fr-FR" smtClean="0"/>
              <a:t>‹N°›</a:t>
            </a:fld>
            <a:endParaRPr lang="fr-FR"/>
          </a:p>
        </p:txBody>
      </p:sp>
    </p:spTree>
    <p:extLst>
      <p:ext uri="{BB962C8B-B14F-4D97-AF65-F5344CB8AC3E}">
        <p14:creationId xmlns:p14="http://schemas.microsoft.com/office/powerpoint/2010/main" val="301367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37BA6F3-D258-478C-A690-38BF956A4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78FAE3B-4DE1-4292-A23D-A03A49A45D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1261666-9654-4857-AA27-B59E1A6D8B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576B9-BC69-4A30-86C4-64C4CBBF5F28}" type="datetimeFigureOut">
              <a:rPr lang="fr-FR" smtClean="0"/>
              <a:t>30/04/2021</a:t>
            </a:fld>
            <a:endParaRPr lang="fr-FR"/>
          </a:p>
        </p:txBody>
      </p:sp>
      <p:sp>
        <p:nvSpPr>
          <p:cNvPr id="5" name="Espace réservé du pied de page 4">
            <a:extLst>
              <a:ext uri="{FF2B5EF4-FFF2-40B4-BE49-F238E27FC236}">
                <a16:creationId xmlns:a16="http://schemas.microsoft.com/office/drawing/2014/main" id="{7C4F5CC6-9E57-4959-8244-BA63EB9370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9C10408-8492-4A94-816E-4098371357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2223B-8A1A-4851-8A5F-D3EF137454FD}" type="slidenum">
              <a:rPr lang="fr-FR" smtClean="0"/>
              <a:t>‹N°›</a:t>
            </a:fld>
            <a:endParaRPr lang="fr-FR"/>
          </a:p>
        </p:txBody>
      </p:sp>
    </p:spTree>
    <p:extLst>
      <p:ext uri="{BB962C8B-B14F-4D97-AF65-F5344CB8AC3E}">
        <p14:creationId xmlns:p14="http://schemas.microsoft.com/office/powerpoint/2010/main" val="3037801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bâtiment, ciel, extérieur, route&#10;&#10;Description générée automatiquement">
            <a:extLst>
              <a:ext uri="{FF2B5EF4-FFF2-40B4-BE49-F238E27FC236}">
                <a16:creationId xmlns:a16="http://schemas.microsoft.com/office/drawing/2014/main" id="{20044D7E-F4E2-4C71-A4C9-92D2C9806266}"/>
              </a:ext>
            </a:extLst>
          </p:cNvPr>
          <p:cNvPicPr/>
          <p:nvPr/>
        </p:nvPicPr>
        <p:blipFill>
          <a:blip r:embed="rId2" cstate="screen">
            <a:extLst>
              <a:ext uri="{28A0092B-C50C-407E-A947-70E740481C1C}">
                <a14:useLocalDpi xmlns:a14="http://schemas.microsoft.com/office/drawing/2010/main"/>
              </a:ext>
            </a:extLst>
          </a:blip>
          <a:stretch>
            <a:fillRect/>
          </a:stretch>
        </p:blipFill>
        <p:spPr>
          <a:xfrm>
            <a:off x="514018" y="505986"/>
            <a:ext cx="1899573" cy="1514200"/>
          </a:xfrm>
          <a:prstGeom prst="rect">
            <a:avLst/>
          </a:prstGeom>
        </p:spPr>
      </p:pic>
      <p:sp>
        <p:nvSpPr>
          <p:cNvPr id="4" name="ZoneTexte 3">
            <a:extLst>
              <a:ext uri="{FF2B5EF4-FFF2-40B4-BE49-F238E27FC236}">
                <a16:creationId xmlns:a16="http://schemas.microsoft.com/office/drawing/2014/main" id="{B9D2269B-283D-4239-9754-A4EA8177406D}"/>
              </a:ext>
            </a:extLst>
          </p:cNvPr>
          <p:cNvSpPr txBox="1"/>
          <p:nvPr/>
        </p:nvSpPr>
        <p:spPr>
          <a:xfrm>
            <a:off x="6171932" y="507205"/>
            <a:ext cx="4860098" cy="646331"/>
          </a:xfrm>
          <a:prstGeom prst="rect">
            <a:avLst/>
          </a:prstGeom>
          <a:solidFill>
            <a:srgbClr val="FFFFFF">
              <a:alpha val="69804"/>
            </a:srgbClr>
          </a:solidFill>
        </p:spPr>
        <p:txBody>
          <a:bodyPr wrap="square">
            <a:spAutoFit/>
          </a:bodyPr>
          <a:lstStyle/>
          <a:p>
            <a:pPr algn="ctr"/>
            <a:r>
              <a:rPr lang="fr-FR" sz="3600" b="1" dirty="0">
                <a:solidFill>
                  <a:srgbClr val="548DD4"/>
                </a:solidFill>
                <a:effectLst/>
                <a:latin typeface="Calibri" panose="020F0502020204030204" pitchFamily="34" charset="0"/>
                <a:ea typeface="Calibri" panose="020F0502020204030204" pitchFamily="34" charset="0"/>
              </a:rPr>
              <a:t>Commune de Blacourt</a:t>
            </a:r>
            <a:endParaRPr lang="fr-FR" sz="3600" dirty="0"/>
          </a:p>
        </p:txBody>
      </p:sp>
      <p:pic>
        <p:nvPicPr>
          <p:cNvPr id="5" name="Image 4">
            <a:extLst>
              <a:ext uri="{FF2B5EF4-FFF2-40B4-BE49-F238E27FC236}">
                <a16:creationId xmlns:a16="http://schemas.microsoft.com/office/drawing/2014/main" id="{4B14CC9D-F1F4-4AD2-A69C-1A8C10A125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8163" y="1591851"/>
            <a:ext cx="4362204" cy="2398924"/>
          </a:xfrm>
          <a:prstGeom prst="rect">
            <a:avLst/>
          </a:prstGeom>
          <a:effectLst>
            <a:outerShdw blurRad="50800" dist="38100" dir="2700000" algn="tl" rotWithShape="0">
              <a:prstClr val="black">
                <a:alpha val="40000"/>
              </a:prstClr>
            </a:outerShdw>
          </a:effectLst>
        </p:spPr>
      </p:pic>
      <p:sp>
        <p:nvSpPr>
          <p:cNvPr id="6" name="ZoneTexte 5">
            <a:extLst>
              <a:ext uri="{FF2B5EF4-FFF2-40B4-BE49-F238E27FC236}">
                <a16:creationId xmlns:a16="http://schemas.microsoft.com/office/drawing/2014/main" id="{FF23B537-A1F2-46F4-845D-83CAEDB6FB49}"/>
              </a:ext>
            </a:extLst>
          </p:cNvPr>
          <p:cNvSpPr txBox="1"/>
          <p:nvPr/>
        </p:nvSpPr>
        <p:spPr>
          <a:xfrm>
            <a:off x="398828" y="4272313"/>
            <a:ext cx="7008651" cy="1054263"/>
          </a:xfrm>
          <a:prstGeom prst="rect">
            <a:avLst/>
          </a:prstGeom>
          <a:solidFill>
            <a:srgbClr val="FFFFFF">
              <a:alpha val="69804"/>
            </a:srgbClr>
          </a:solidFill>
        </p:spPr>
        <p:txBody>
          <a:bodyPr wrap="square">
            <a:spAutoFit/>
          </a:bodyPr>
          <a:lstStyle/>
          <a:p>
            <a:pPr algn="ctr">
              <a:lnSpc>
                <a:spcPct val="115000"/>
              </a:lnSpc>
              <a:spcAft>
                <a:spcPts val="1000"/>
              </a:spcAft>
            </a:pPr>
            <a:r>
              <a:rPr lang="fr-FR"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Diagnostic de sécurité et de circulation dans la traversée de Blacourt et de La Haute Rue</a:t>
            </a:r>
            <a:endParaRPr lang="fr-FR" sz="2800" dirty="0">
              <a:effectLst>
                <a:outerShdw blurRad="38100" dist="38100" dir="2700000" algn="tl">
                  <a:srgbClr val="000000">
                    <a:alpha val="43137"/>
                  </a:srgbClr>
                </a:outerShdw>
              </a:effectLst>
            </a:endParaRPr>
          </a:p>
        </p:txBody>
      </p:sp>
      <p:pic>
        <p:nvPicPr>
          <p:cNvPr id="7" name="Image 6">
            <a:extLst>
              <a:ext uri="{FF2B5EF4-FFF2-40B4-BE49-F238E27FC236}">
                <a16:creationId xmlns:a16="http://schemas.microsoft.com/office/drawing/2014/main" id="{28DCCE75-A2D5-4BE4-B378-9DA8DCFED0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86505" y="3311967"/>
            <a:ext cx="4009392" cy="1191735"/>
          </a:xfrm>
          <a:prstGeom prst="rect">
            <a:avLst/>
          </a:prstGeom>
        </p:spPr>
      </p:pic>
      <p:sp>
        <p:nvSpPr>
          <p:cNvPr id="8" name="ZoneTexte 7">
            <a:extLst>
              <a:ext uri="{FF2B5EF4-FFF2-40B4-BE49-F238E27FC236}">
                <a16:creationId xmlns:a16="http://schemas.microsoft.com/office/drawing/2014/main" id="{1665B901-4CC9-466E-A696-B93DF71824BE}"/>
              </a:ext>
            </a:extLst>
          </p:cNvPr>
          <p:cNvSpPr txBox="1"/>
          <p:nvPr/>
        </p:nvSpPr>
        <p:spPr>
          <a:xfrm>
            <a:off x="8804750" y="5030554"/>
            <a:ext cx="2442576" cy="338554"/>
          </a:xfrm>
          <a:prstGeom prst="rect">
            <a:avLst/>
          </a:prstGeom>
          <a:solidFill>
            <a:srgbClr val="FFFFFF">
              <a:alpha val="69804"/>
            </a:srgbClr>
          </a:solidFill>
        </p:spPr>
        <p:txBody>
          <a:bodyPr wrap="square" rtlCol="0">
            <a:spAutoFit/>
          </a:bodyPr>
          <a:lstStyle/>
          <a:p>
            <a:pPr algn="ctr"/>
            <a:r>
              <a:rPr lang="fr-FR" sz="1600" dirty="0">
                <a:effectLst>
                  <a:outerShdw blurRad="38100" dist="38100" dir="2700000" algn="tl">
                    <a:srgbClr val="000000">
                      <a:alpha val="43137"/>
                    </a:srgbClr>
                  </a:outerShdw>
                </a:effectLst>
              </a:rPr>
              <a:t>19 Avril 2020</a:t>
            </a:r>
          </a:p>
        </p:txBody>
      </p:sp>
      <p:sp>
        <p:nvSpPr>
          <p:cNvPr id="9" name="Titre 1">
            <a:extLst>
              <a:ext uri="{FF2B5EF4-FFF2-40B4-BE49-F238E27FC236}">
                <a16:creationId xmlns:a16="http://schemas.microsoft.com/office/drawing/2014/main" id="{3D843266-8A7C-49B7-A460-8EEC7444B41F}"/>
              </a:ext>
            </a:extLst>
          </p:cNvPr>
          <p:cNvSpPr txBox="1">
            <a:spLocks/>
          </p:cNvSpPr>
          <p:nvPr/>
        </p:nvSpPr>
        <p:spPr>
          <a:xfrm>
            <a:off x="1322964" y="5608114"/>
            <a:ext cx="9697935" cy="447687"/>
          </a:xfrm>
          <a:prstGeom prst="rect">
            <a:avLst/>
          </a:prstGeom>
          <a:solidFill>
            <a:srgbClr val="98BF0E"/>
          </a:solidFill>
          <a:ln>
            <a:noFill/>
          </a:ln>
          <a:effectLst>
            <a:outerShdw blurRad="50800" dist="38100" dir="2700000" algn="tl" rotWithShape="0">
              <a:prstClr val="black">
                <a:alpha val="40000"/>
              </a:prstClr>
            </a:outerShdw>
          </a:effectLst>
        </p:spPr>
        <p:txBody>
          <a:bodyPr vert="horz" wrap="square" lIns="91440" tIns="45720" rIns="91440" bIns="45720" rtlCol="0" anchor="ctr">
            <a:spAutoFit/>
          </a:bodyPr>
          <a:lstStyle>
            <a:lvl1pPr algn="ctr" defTabSz="914400" rtl="0" eaLnBrk="1" latinLnBrk="0" hangingPunct="1">
              <a:lnSpc>
                <a:spcPct val="100000"/>
              </a:lnSpc>
              <a:spcBef>
                <a:spcPct val="0"/>
              </a:spcBef>
              <a:buNone/>
              <a:defRPr lang="fr-FR" sz="2400" b="1" kern="1200">
                <a:solidFill>
                  <a:schemeClr val="bg1"/>
                </a:solidFill>
                <a:effectLst>
                  <a:outerShdw blurRad="38100" dist="38100" dir="2700000" algn="tl">
                    <a:srgbClr val="000000">
                      <a:alpha val="43137"/>
                    </a:srgbClr>
                  </a:outerShdw>
                </a:effectLst>
                <a:latin typeface="+mn-lt"/>
                <a:ea typeface="+mn-ea"/>
                <a:cs typeface="+mn-cs"/>
              </a:defRPr>
            </a:lvl1pPr>
          </a:lstStyle>
          <a:p>
            <a:r>
              <a:rPr lang="fr-FR" sz="2309"/>
              <a:t>Les aménagements proposés</a:t>
            </a:r>
            <a:endParaRPr lang="fr-FR" sz="2309" dirty="0"/>
          </a:p>
        </p:txBody>
      </p:sp>
    </p:spTree>
    <p:extLst>
      <p:ext uri="{BB962C8B-B14F-4D97-AF65-F5344CB8AC3E}">
        <p14:creationId xmlns:p14="http://schemas.microsoft.com/office/powerpoint/2010/main" val="2352510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Détail de l’aménagement</a:t>
            </a:r>
          </a:p>
        </p:txBody>
      </p:sp>
      <p:pic>
        <p:nvPicPr>
          <p:cNvPr id="4" name="Image 3" descr="Une image contenant carte&#10;&#10;Description générée automatiquement">
            <a:extLst>
              <a:ext uri="{FF2B5EF4-FFF2-40B4-BE49-F238E27FC236}">
                <a16:creationId xmlns:a16="http://schemas.microsoft.com/office/drawing/2014/main" id="{26BFA96D-78FC-4F00-8094-1348CB6A88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C86227C9-7A36-4BBD-A7BC-DD98AF6A0D6C}"/>
              </a:ext>
            </a:extLst>
          </p:cNvPr>
          <p:cNvSpPr txBox="1"/>
          <p:nvPr/>
        </p:nvSpPr>
        <p:spPr>
          <a:xfrm>
            <a:off x="2100194" y="649322"/>
            <a:ext cx="3036801" cy="1828834"/>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Ce plateau surélevé pourrait avoir une hauteur de 12cm et des rampes inclinées à 8%.</a:t>
            </a:r>
            <a:br>
              <a:rPr lang="fr-FR" sz="1026" dirty="0">
                <a:effectLst>
                  <a:outerShdw blurRad="38100" dist="38100" dir="2700000" algn="tl">
                    <a:srgbClr val="000000">
                      <a:alpha val="43137"/>
                    </a:srgbClr>
                  </a:outerShdw>
                </a:effectLst>
              </a:rPr>
            </a:br>
            <a:br>
              <a:rPr lang="fr-FR" sz="1026" dirty="0">
                <a:effectLst>
                  <a:outerShdw blurRad="38100" dist="38100" dir="2700000" algn="tl">
                    <a:srgbClr val="000000">
                      <a:alpha val="43137"/>
                    </a:srgbClr>
                  </a:outerShdw>
                </a:effectLst>
              </a:rPr>
            </a:br>
            <a:r>
              <a:rPr lang="fr-FR" sz="1026" dirty="0">
                <a:effectLst>
                  <a:outerShdw blurRad="38100" dist="38100" dir="2700000" algn="tl">
                    <a:srgbClr val="000000">
                      <a:alpha val="43137"/>
                    </a:srgbClr>
                  </a:outerShdw>
                </a:effectLst>
              </a:rPr>
              <a:t>La coloration du plateau pourrait être recherchée, par exemple par l’utilisation d’un enrobé rouge porphyre.</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Comme pour l’entrée de la zone devant l’église, la mention ZONE 30 sur toute la largeur de la chaussée serait réalisée sur la Rue de Montreuil et sur la Rue de la Haute Rue.</a:t>
            </a:r>
          </a:p>
        </p:txBody>
      </p:sp>
      <p:sp>
        <p:nvSpPr>
          <p:cNvPr id="6" name="ZoneTexte 5">
            <a:extLst>
              <a:ext uri="{FF2B5EF4-FFF2-40B4-BE49-F238E27FC236}">
                <a16:creationId xmlns:a16="http://schemas.microsoft.com/office/drawing/2014/main" id="{689F32B9-6B83-408A-B0B5-3B57F891FD0D}"/>
              </a:ext>
            </a:extLst>
          </p:cNvPr>
          <p:cNvSpPr txBox="1"/>
          <p:nvPr/>
        </p:nvSpPr>
        <p:spPr>
          <a:xfrm rot="18466027">
            <a:off x="7214440" y="1698817"/>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Forge</a:t>
            </a:r>
          </a:p>
        </p:txBody>
      </p:sp>
      <p:sp>
        <p:nvSpPr>
          <p:cNvPr id="7" name="ZoneTexte 6">
            <a:extLst>
              <a:ext uri="{FF2B5EF4-FFF2-40B4-BE49-F238E27FC236}">
                <a16:creationId xmlns:a16="http://schemas.microsoft.com/office/drawing/2014/main" id="{61CC3420-F71A-49AD-A474-93DFBFD62AB3}"/>
              </a:ext>
            </a:extLst>
          </p:cNvPr>
          <p:cNvSpPr txBox="1"/>
          <p:nvPr/>
        </p:nvSpPr>
        <p:spPr>
          <a:xfrm rot="18645340">
            <a:off x="8069862" y="721482"/>
            <a:ext cx="1010117" cy="230512"/>
          </a:xfrm>
          <a:prstGeom prst="rect">
            <a:avLst/>
          </a:prstGeom>
          <a:noFill/>
        </p:spPr>
        <p:txBody>
          <a:bodyPr wrap="square" rtlCol="0">
            <a:spAutoFit/>
          </a:bodyPr>
          <a:lstStyle/>
          <a:p>
            <a:pPr algn="ctr"/>
            <a:r>
              <a:rPr lang="fr-FR" sz="898" dirty="0">
                <a:effectLst>
                  <a:outerShdw blurRad="38100" dist="38100" dir="2700000" algn="tl">
                    <a:srgbClr val="000000">
                      <a:alpha val="43137"/>
                    </a:srgbClr>
                  </a:outerShdw>
                </a:effectLst>
                <a:highlight>
                  <a:srgbClr val="FFFF00"/>
                </a:highlight>
              </a:rPr>
              <a:t>RD502</a:t>
            </a:r>
          </a:p>
        </p:txBody>
      </p:sp>
      <p:sp>
        <p:nvSpPr>
          <p:cNvPr id="8" name="ZoneTexte 7">
            <a:extLst>
              <a:ext uri="{FF2B5EF4-FFF2-40B4-BE49-F238E27FC236}">
                <a16:creationId xmlns:a16="http://schemas.microsoft.com/office/drawing/2014/main" id="{9DF2E665-216D-46D7-8473-17F89E954274}"/>
              </a:ext>
            </a:extLst>
          </p:cNvPr>
          <p:cNvSpPr txBox="1"/>
          <p:nvPr/>
        </p:nvSpPr>
        <p:spPr>
          <a:xfrm>
            <a:off x="3037740" y="3429000"/>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Montreuil</a:t>
            </a:r>
          </a:p>
        </p:txBody>
      </p:sp>
      <p:sp>
        <p:nvSpPr>
          <p:cNvPr id="9" name="ZoneTexte 8">
            <a:extLst>
              <a:ext uri="{FF2B5EF4-FFF2-40B4-BE49-F238E27FC236}">
                <a16:creationId xmlns:a16="http://schemas.microsoft.com/office/drawing/2014/main" id="{1DAF7135-4C2E-42F2-B0B1-3D89917BE977}"/>
              </a:ext>
            </a:extLst>
          </p:cNvPr>
          <p:cNvSpPr txBox="1"/>
          <p:nvPr/>
        </p:nvSpPr>
        <p:spPr>
          <a:xfrm rot="4868011">
            <a:off x="5759252" y="5399078"/>
            <a:ext cx="1225301"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Haute Rue</a:t>
            </a:r>
          </a:p>
        </p:txBody>
      </p:sp>
    </p:spTree>
    <p:extLst>
      <p:ext uri="{BB962C8B-B14F-4D97-AF65-F5344CB8AC3E}">
        <p14:creationId xmlns:p14="http://schemas.microsoft.com/office/powerpoint/2010/main" val="361190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Intersection Rue de Montreuil / Chemin de Gournay</a:t>
            </a:r>
          </a:p>
        </p:txBody>
      </p:sp>
      <p:pic>
        <p:nvPicPr>
          <p:cNvPr id="4" name="Image 3" descr="Une image contenant carte&#10;&#10;Description générée automatiquement">
            <a:extLst>
              <a:ext uri="{FF2B5EF4-FFF2-40B4-BE49-F238E27FC236}">
                <a16:creationId xmlns:a16="http://schemas.microsoft.com/office/drawing/2014/main" id="{DAA1A42F-19E0-4C6B-AB82-389337651A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5CB44764-B8B1-4B96-AA13-5AFF0845E4B6}"/>
              </a:ext>
            </a:extLst>
          </p:cNvPr>
          <p:cNvSpPr txBox="1"/>
          <p:nvPr/>
        </p:nvSpPr>
        <p:spPr>
          <a:xfrm>
            <a:off x="7023659" y="649321"/>
            <a:ext cx="3036801" cy="1039515"/>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Pour sécuriser cette deuxième intersection en virage, un plateau surélevé pourrait être réalisé.</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Un marquage axial dans le virage permettrait en outre aux usagers de mieux se positionner pour aborder ce virage sans visibilité.</a:t>
            </a:r>
          </a:p>
        </p:txBody>
      </p:sp>
      <p:sp>
        <p:nvSpPr>
          <p:cNvPr id="6" name="ZoneTexte 5">
            <a:extLst>
              <a:ext uri="{FF2B5EF4-FFF2-40B4-BE49-F238E27FC236}">
                <a16:creationId xmlns:a16="http://schemas.microsoft.com/office/drawing/2014/main" id="{646CAA30-BA16-41DC-93B4-DCE5907CE723}"/>
              </a:ext>
            </a:extLst>
          </p:cNvPr>
          <p:cNvSpPr txBox="1"/>
          <p:nvPr/>
        </p:nvSpPr>
        <p:spPr>
          <a:xfrm rot="2539015">
            <a:off x="4507075" y="2312861"/>
            <a:ext cx="150289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Chemin de Gournay</a:t>
            </a:r>
          </a:p>
        </p:txBody>
      </p:sp>
      <p:sp>
        <p:nvSpPr>
          <p:cNvPr id="8" name="ZoneTexte 7">
            <a:extLst>
              <a:ext uri="{FF2B5EF4-FFF2-40B4-BE49-F238E27FC236}">
                <a16:creationId xmlns:a16="http://schemas.microsoft.com/office/drawing/2014/main" id="{4446E579-60A4-4D68-8109-52D4594AD83E}"/>
              </a:ext>
            </a:extLst>
          </p:cNvPr>
          <p:cNvSpPr txBox="1"/>
          <p:nvPr/>
        </p:nvSpPr>
        <p:spPr>
          <a:xfrm rot="21425732">
            <a:off x="2576548" y="3428751"/>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Montreuil</a:t>
            </a:r>
          </a:p>
        </p:txBody>
      </p:sp>
    </p:spTree>
    <p:extLst>
      <p:ext uri="{BB962C8B-B14F-4D97-AF65-F5344CB8AC3E}">
        <p14:creationId xmlns:p14="http://schemas.microsoft.com/office/powerpoint/2010/main" val="486008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Détail de l’aménagement</a:t>
            </a:r>
          </a:p>
        </p:txBody>
      </p:sp>
      <p:pic>
        <p:nvPicPr>
          <p:cNvPr id="4" name="Image 3" descr="Une image contenant texte, extérieur&#10;&#10;Description générée automatiquement">
            <a:extLst>
              <a:ext uri="{FF2B5EF4-FFF2-40B4-BE49-F238E27FC236}">
                <a16:creationId xmlns:a16="http://schemas.microsoft.com/office/drawing/2014/main" id="{52ED4698-B289-40CC-81DE-DE65834FF9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7"/>
            <a:ext cx="5876977" cy="8312873"/>
          </a:xfrm>
          <a:prstGeom prst="rect">
            <a:avLst/>
          </a:prstGeom>
        </p:spPr>
      </p:pic>
      <p:sp>
        <p:nvSpPr>
          <p:cNvPr id="5" name="ZoneTexte 4">
            <a:extLst>
              <a:ext uri="{FF2B5EF4-FFF2-40B4-BE49-F238E27FC236}">
                <a16:creationId xmlns:a16="http://schemas.microsoft.com/office/drawing/2014/main" id="{4C4CF171-A292-4739-93D6-3372508DC921}"/>
              </a:ext>
            </a:extLst>
          </p:cNvPr>
          <p:cNvSpPr txBox="1"/>
          <p:nvPr/>
        </p:nvSpPr>
        <p:spPr>
          <a:xfrm>
            <a:off x="6897445" y="649322"/>
            <a:ext cx="3163015" cy="565924"/>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Comme les autres plateaux proposés, celui-ci pourrait avoir une hauteur de 12cm et des rampes inclinées à 8%.</a:t>
            </a:r>
          </a:p>
        </p:txBody>
      </p:sp>
      <p:sp>
        <p:nvSpPr>
          <p:cNvPr id="6" name="ZoneTexte 5">
            <a:extLst>
              <a:ext uri="{FF2B5EF4-FFF2-40B4-BE49-F238E27FC236}">
                <a16:creationId xmlns:a16="http://schemas.microsoft.com/office/drawing/2014/main" id="{D0EB680C-6C74-4F33-B219-3846D8C79481}"/>
              </a:ext>
            </a:extLst>
          </p:cNvPr>
          <p:cNvSpPr txBox="1"/>
          <p:nvPr/>
        </p:nvSpPr>
        <p:spPr>
          <a:xfrm rot="2539015">
            <a:off x="4267511" y="1908080"/>
            <a:ext cx="150289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Chemin de Gournay</a:t>
            </a:r>
          </a:p>
        </p:txBody>
      </p:sp>
      <p:sp>
        <p:nvSpPr>
          <p:cNvPr id="7" name="ZoneTexte 6">
            <a:extLst>
              <a:ext uri="{FF2B5EF4-FFF2-40B4-BE49-F238E27FC236}">
                <a16:creationId xmlns:a16="http://schemas.microsoft.com/office/drawing/2014/main" id="{68F2B295-62C4-4774-AE51-C0ECEAE72C7C}"/>
              </a:ext>
            </a:extLst>
          </p:cNvPr>
          <p:cNvSpPr txBox="1"/>
          <p:nvPr/>
        </p:nvSpPr>
        <p:spPr>
          <a:xfrm rot="21425732">
            <a:off x="2750026" y="3560924"/>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Montreuil</a:t>
            </a:r>
          </a:p>
        </p:txBody>
      </p:sp>
    </p:spTree>
    <p:extLst>
      <p:ext uri="{BB962C8B-B14F-4D97-AF65-F5344CB8AC3E}">
        <p14:creationId xmlns:p14="http://schemas.microsoft.com/office/powerpoint/2010/main" val="399651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La Haute Rue</a:t>
            </a:r>
          </a:p>
        </p:txBody>
      </p:sp>
      <p:pic>
        <p:nvPicPr>
          <p:cNvPr id="4" name="Image 3" descr="Une image contenant texte&#10;&#10;Description générée automatiquement">
            <a:extLst>
              <a:ext uri="{FF2B5EF4-FFF2-40B4-BE49-F238E27FC236}">
                <a16:creationId xmlns:a16="http://schemas.microsoft.com/office/drawing/2014/main" id="{F41C56BA-EE6C-418C-8F2E-FF9C1BA600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AC9379BB-EE2E-4CD4-93C5-39A47FCFCE2D}"/>
              </a:ext>
            </a:extLst>
          </p:cNvPr>
          <p:cNvSpPr txBox="1"/>
          <p:nvPr/>
        </p:nvSpPr>
        <p:spPr>
          <a:xfrm>
            <a:off x="7023659" y="649322"/>
            <a:ext cx="3036801" cy="1670970"/>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Pour maîtriser les vitesses pratiquées dans cette intersection d’entrée du quartier de la Haute Rue, où les enfants prennent le car, un nouveau plateau surélevé en intersection pourrait être réalisé.</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L’arrêt de car dans le sens nord sud pourrait être déplacé après l’intersection, pour plus de sécurité.</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Un trottoir pourrait être créé pour faciliter le cheminement depuis/vers le car scolaire.</a:t>
            </a:r>
          </a:p>
        </p:txBody>
      </p:sp>
      <p:sp>
        <p:nvSpPr>
          <p:cNvPr id="7" name="ZoneTexte 6">
            <a:extLst>
              <a:ext uri="{FF2B5EF4-FFF2-40B4-BE49-F238E27FC236}">
                <a16:creationId xmlns:a16="http://schemas.microsoft.com/office/drawing/2014/main" id="{ACA2DB18-25A0-4C78-87EA-2E65097FDC77}"/>
              </a:ext>
            </a:extLst>
          </p:cNvPr>
          <p:cNvSpPr txBox="1"/>
          <p:nvPr/>
        </p:nvSpPr>
        <p:spPr>
          <a:xfrm rot="1803100">
            <a:off x="3185336" y="2957835"/>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du Baron de Giresse</a:t>
            </a:r>
          </a:p>
        </p:txBody>
      </p:sp>
      <p:sp>
        <p:nvSpPr>
          <p:cNvPr id="8" name="ZoneTexte 7">
            <a:extLst>
              <a:ext uri="{FF2B5EF4-FFF2-40B4-BE49-F238E27FC236}">
                <a16:creationId xmlns:a16="http://schemas.microsoft.com/office/drawing/2014/main" id="{DCA7D68D-369F-444E-96AF-ACDF917B4BC8}"/>
              </a:ext>
            </a:extLst>
          </p:cNvPr>
          <p:cNvSpPr txBox="1"/>
          <p:nvPr/>
        </p:nvSpPr>
        <p:spPr>
          <a:xfrm rot="2672775">
            <a:off x="7392474" y="5719288"/>
            <a:ext cx="1010117" cy="230512"/>
          </a:xfrm>
          <a:prstGeom prst="rect">
            <a:avLst/>
          </a:prstGeom>
          <a:noFill/>
        </p:spPr>
        <p:txBody>
          <a:bodyPr wrap="square" rtlCol="0">
            <a:spAutoFit/>
          </a:bodyPr>
          <a:lstStyle/>
          <a:p>
            <a:pPr algn="ctr"/>
            <a:r>
              <a:rPr lang="fr-FR" sz="898" dirty="0">
                <a:effectLst>
                  <a:outerShdw blurRad="38100" dist="38100" dir="2700000" algn="tl">
                    <a:srgbClr val="000000">
                      <a:alpha val="43137"/>
                    </a:srgbClr>
                  </a:outerShdw>
                </a:effectLst>
                <a:highlight>
                  <a:srgbClr val="FFFF00"/>
                </a:highlight>
              </a:rPr>
              <a:t>RD502</a:t>
            </a:r>
          </a:p>
        </p:txBody>
      </p:sp>
    </p:spTree>
    <p:extLst>
      <p:ext uri="{BB962C8B-B14F-4D97-AF65-F5344CB8AC3E}">
        <p14:creationId xmlns:p14="http://schemas.microsoft.com/office/powerpoint/2010/main" val="10402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Intersection Rue de la Boissière / Rue du Pont Fleury</a:t>
            </a:r>
          </a:p>
        </p:txBody>
      </p:sp>
      <p:pic>
        <p:nvPicPr>
          <p:cNvPr id="4" name="Image 3" descr="Une image contenant carte&#10;&#10;Description générée automatiquement">
            <a:extLst>
              <a:ext uri="{FF2B5EF4-FFF2-40B4-BE49-F238E27FC236}">
                <a16:creationId xmlns:a16="http://schemas.microsoft.com/office/drawing/2014/main" id="{CFB4B46A-2BD9-4651-86A0-D89ED1822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559FC0FF-71B6-47BA-A5F7-05AEF3DA0371}"/>
              </a:ext>
            </a:extLst>
          </p:cNvPr>
          <p:cNvSpPr txBox="1"/>
          <p:nvPr/>
        </p:nvSpPr>
        <p:spPr>
          <a:xfrm rot="2341598">
            <a:off x="3460316" y="903221"/>
            <a:ext cx="1010117" cy="230512"/>
          </a:xfrm>
          <a:prstGeom prst="rect">
            <a:avLst/>
          </a:prstGeom>
          <a:noFill/>
        </p:spPr>
        <p:txBody>
          <a:bodyPr wrap="square" rtlCol="0">
            <a:spAutoFit/>
          </a:bodyPr>
          <a:lstStyle/>
          <a:p>
            <a:pPr algn="ctr"/>
            <a:r>
              <a:rPr lang="fr-FR" sz="898" dirty="0">
                <a:effectLst>
                  <a:outerShdw blurRad="38100" dist="38100" dir="2700000" algn="tl">
                    <a:srgbClr val="000000">
                      <a:alpha val="43137"/>
                    </a:srgbClr>
                  </a:outerShdw>
                </a:effectLst>
                <a:highlight>
                  <a:srgbClr val="FFFF00"/>
                </a:highlight>
              </a:rPr>
              <a:t>RD502</a:t>
            </a:r>
          </a:p>
        </p:txBody>
      </p:sp>
      <p:sp>
        <p:nvSpPr>
          <p:cNvPr id="6" name="ZoneTexte 5">
            <a:extLst>
              <a:ext uri="{FF2B5EF4-FFF2-40B4-BE49-F238E27FC236}">
                <a16:creationId xmlns:a16="http://schemas.microsoft.com/office/drawing/2014/main" id="{08055C8E-4BD7-46EC-9BD1-68BAB07B7AE9}"/>
              </a:ext>
            </a:extLst>
          </p:cNvPr>
          <p:cNvSpPr txBox="1"/>
          <p:nvPr/>
        </p:nvSpPr>
        <p:spPr>
          <a:xfrm rot="2649681">
            <a:off x="7615208" y="4794839"/>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Boissière</a:t>
            </a:r>
          </a:p>
        </p:txBody>
      </p:sp>
      <p:sp>
        <p:nvSpPr>
          <p:cNvPr id="7" name="ZoneTexte 6">
            <a:extLst>
              <a:ext uri="{FF2B5EF4-FFF2-40B4-BE49-F238E27FC236}">
                <a16:creationId xmlns:a16="http://schemas.microsoft.com/office/drawing/2014/main" id="{481E95E4-A7E2-47F3-8052-973B48EFA0A4}"/>
              </a:ext>
            </a:extLst>
          </p:cNvPr>
          <p:cNvSpPr txBox="1"/>
          <p:nvPr/>
        </p:nvSpPr>
        <p:spPr>
          <a:xfrm rot="4756726">
            <a:off x="5910945" y="5637926"/>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du Pont Fleury</a:t>
            </a:r>
          </a:p>
        </p:txBody>
      </p:sp>
      <p:sp>
        <p:nvSpPr>
          <p:cNvPr id="8" name="ZoneTexte 7">
            <a:extLst>
              <a:ext uri="{FF2B5EF4-FFF2-40B4-BE49-F238E27FC236}">
                <a16:creationId xmlns:a16="http://schemas.microsoft.com/office/drawing/2014/main" id="{1C4A797D-0FBF-4DD4-8078-7696460E1413}"/>
              </a:ext>
            </a:extLst>
          </p:cNvPr>
          <p:cNvSpPr txBox="1"/>
          <p:nvPr/>
        </p:nvSpPr>
        <p:spPr>
          <a:xfrm>
            <a:off x="7023659" y="649321"/>
            <a:ext cx="3036801" cy="1039515"/>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Pour faciliter les mouvements tournants entre la RD502 et la Rue de la Boissière, un élargissement pourrait être réalisé.</a:t>
            </a:r>
          </a:p>
          <a:p>
            <a:pPr algn="just"/>
            <a:r>
              <a:rPr lang="fr-FR" sz="1026" dirty="0">
                <a:effectLst>
                  <a:outerShdw blurRad="38100" dist="38100" dir="2700000" algn="tl">
                    <a:srgbClr val="000000">
                      <a:alpha val="43137"/>
                    </a:srgbClr>
                  </a:outerShdw>
                </a:effectLst>
              </a:rPr>
              <a:t>Le pointillé bleu représente le bord actuel de la chaussée. Une acquisition foncière d’environ 165m² sera nécessaire.</a:t>
            </a:r>
          </a:p>
        </p:txBody>
      </p:sp>
    </p:spTree>
    <p:extLst>
      <p:ext uri="{BB962C8B-B14F-4D97-AF65-F5344CB8AC3E}">
        <p14:creationId xmlns:p14="http://schemas.microsoft.com/office/powerpoint/2010/main" val="49289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Intersection Rue de la Boissière / Rue du Pont Fleury</a:t>
            </a:r>
          </a:p>
        </p:txBody>
      </p:sp>
      <p:pic>
        <p:nvPicPr>
          <p:cNvPr id="4" name="Image 3" descr="Une image contenant texte&#10;&#10;Description générée automatiquement">
            <a:extLst>
              <a:ext uri="{FF2B5EF4-FFF2-40B4-BE49-F238E27FC236}">
                <a16:creationId xmlns:a16="http://schemas.microsoft.com/office/drawing/2014/main" id="{622E150F-B235-47D0-ADCE-EF2E027105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1515F0FF-9905-4D74-893E-2610F40E3747}"/>
              </a:ext>
            </a:extLst>
          </p:cNvPr>
          <p:cNvSpPr txBox="1"/>
          <p:nvPr/>
        </p:nvSpPr>
        <p:spPr>
          <a:xfrm rot="2341598">
            <a:off x="3815531" y="654203"/>
            <a:ext cx="1010117" cy="230512"/>
          </a:xfrm>
          <a:prstGeom prst="rect">
            <a:avLst/>
          </a:prstGeom>
          <a:noFill/>
        </p:spPr>
        <p:txBody>
          <a:bodyPr wrap="square" rtlCol="0">
            <a:spAutoFit/>
          </a:bodyPr>
          <a:lstStyle/>
          <a:p>
            <a:pPr algn="ctr"/>
            <a:r>
              <a:rPr lang="fr-FR" sz="898" dirty="0">
                <a:effectLst>
                  <a:outerShdw blurRad="38100" dist="38100" dir="2700000" algn="tl">
                    <a:srgbClr val="000000">
                      <a:alpha val="43137"/>
                    </a:srgbClr>
                  </a:outerShdw>
                </a:effectLst>
                <a:highlight>
                  <a:srgbClr val="FFFF00"/>
                </a:highlight>
              </a:rPr>
              <a:t>RD502</a:t>
            </a:r>
          </a:p>
        </p:txBody>
      </p:sp>
      <p:sp>
        <p:nvSpPr>
          <p:cNvPr id="6" name="ZoneTexte 5">
            <a:extLst>
              <a:ext uri="{FF2B5EF4-FFF2-40B4-BE49-F238E27FC236}">
                <a16:creationId xmlns:a16="http://schemas.microsoft.com/office/drawing/2014/main" id="{33E3F431-2F23-47CF-ADD7-E9155E55633B}"/>
              </a:ext>
            </a:extLst>
          </p:cNvPr>
          <p:cNvSpPr txBox="1"/>
          <p:nvPr/>
        </p:nvSpPr>
        <p:spPr>
          <a:xfrm rot="2649681">
            <a:off x="8135641" y="4794839"/>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Boissière</a:t>
            </a:r>
          </a:p>
        </p:txBody>
      </p:sp>
      <p:sp>
        <p:nvSpPr>
          <p:cNvPr id="7" name="ZoneTexte 6">
            <a:extLst>
              <a:ext uri="{FF2B5EF4-FFF2-40B4-BE49-F238E27FC236}">
                <a16:creationId xmlns:a16="http://schemas.microsoft.com/office/drawing/2014/main" id="{6365BBC6-1F6C-4362-AC5A-C200EA34A10E}"/>
              </a:ext>
            </a:extLst>
          </p:cNvPr>
          <p:cNvSpPr txBox="1"/>
          <p:nvPr/>
        </p:nvSpPr>
        <p:spPr>
          <a:xfrm rot="4935350">
            <a:off x="5778771" y="5637926"/>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du Pont Fleury</a:t>
            </a:r>
          </a:p>
        </p:txBody>
      </p:sp>
      <p:sp>
        <p:nvSpPr>
          <p:cNvPr id="3" name="ZoneTexte 2">
            <a:extLst>
              <a:ext uri="{FF2B5EF4-FFF2-40B4-BE49-F238E27FC236}">
                <a16:creationId xmlns:a16="http://schemas.microsoft.com/office/drawing/2014/main" id="{39348A46-DB40-4942-8397-47496D5817D4}"/>
              </a:ext>
            </a:extLst>
          </p:cNvPr>
          <p:cNvSpPr txBox="1"/>
          <p:nvPr/>
        </p:nvSpPr>
        <p:spPr>
          <a:xfrm rot="2441728">
            <a:off x="6814837" y="2577354"/>
            <a:ext cx="487389"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90m²</a:t>
            </a:r>
          </a:p>
        </p:txBody>
      </p:sp>
      <p:sp>
        <p:nvSpPr>
          <p:cNvPr id="8" name="ZoneTexte 7">
            <a:extLst>
              <a:ext uri="{FF2B5EF4-FFF2-40B4-BE49-F238E27FC236}">
                <a16:creationId xmlns:a16="http://schemas.microsoft.com/office/drawing/2014/main" id="{AE392520-4AE2-4ED3-B446-FE9CFEBA621B}"/>
              </a:ext>
            </a:extLst>
          </p:cNvPr>
          <p:cNvSpPr txBox="1"/>
          <p:nvPr/>
        </p:nvSpPr>
        <p:spPr>
          <a:xfrm rot="2508193">
            <a:off x="7063963" y="2537641"/>
            <a:ext cx="487389"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65m²</a:t>
            </a:r>
          </a:p>
        </p:txBody>
      </p:sp>
      <p:sp>
        <p:nvSpPr>
          <p:cNvPr id="9" name="ZoneTexte 8">
            <a:extLst>
              <a:ext uri="{FF2B5EF4-FFF2-40B4-BE49-F238E27FC236}">
                <a16:creationId xmlns:a16="http://schemas.microsoft.com/office/drawing/2014/main" id="{A15A3FBF-F107-45EF-A5C7-66A25FF9B7E5}"/>
              </a:ext>
            </a:extLst>
          </p:cNvPr>
          <p:cNvSpPr txBox="1"/>
          <p:nvPr/>
        </p:nvSpPr>
        <p:spPr>
          <a:xfrm>
            <a:off x="7023659" y="649322"/>
            <a:ext cx="3036801" cy="565924"/>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Les acquisitions foncières nécessaires se décomposent en 90m² pour la partie chaussée et 65 m² pour la partie trottoir ou accotement stabilisé.</a:t>
            </a:r>
          </a:p>
        </p:txBody>
      </p:sp>
    </p:spTree>
    <p:extLst>
      <p:ext uri="{BB962C8B-B14F-4D97-AF65-F5344CB8AC3E}">
        <p14:creationId xmlns:p14="http://schemas.microsoft.com/office/powerpoint/2010/main" val="933048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Epures de giration</a:t>
            </a:r>
          </a:p>
        </p:txBody>
      </p:sp>
      <p:pic>
        <p:nvPicPr>
          <p:cNvPr id="5" name="Image 4" descr="Une image contenant carte&#10;&#10;Description générée automatiquement">
            <a:extLst>
              <a:ext uri="{FF2B5EF4-FFF2-40B4-BE49-F238E27FC236}">
                <a16:creationId xmlns:a16="http://schemas.microsoft.com/office/drawing/2014/main" id="{4D84BD8C-8930-4EBB-903B-024BD3FCD3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6" name="ZoneTexte 5">
            <a:extLst>
              <a:ext uri="{FF2B5EF4-FFF2-40B4-BE49-F238E27FC236}">
                <a16:creationId xmlns:a16="http://schemas.microsoft.com/office/drawing/2014/main" id="{65D60A2D-F097-4B78-9DC1-405E2BF854C4}"/>
              </a:ext>
            </a:extLst>
          </p:cNvPr>
          <p:cNvSpPr txBox="1"/>
          <p:nvPr/>
        </p:nvSpPr>
        <p:spPr>
          <a:xfrm>
            <a:off x="7023659" y="649322"/>
            <a:ext cx="3036801" cy="408060"/>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Ces épures de giration correspondent à des grands monospaces d’une longueur de 5,00m.</a:t>
            </a:r>
          </a:p>
        </p:txBody>
      </p:sp>
    </p:spTree>
    <p:extLst>
      <p:ext uri="{BB962C8B-B14F-4D97-AF65-F5344CB8AC3E}">
        <p14:creationId xmlns:p14="http://schemas.microsoft.com/office/powerpoint/2010/main" val="3444255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Rue du Pont Fleury</a:t>
            </a:r>
          </a:p>
        </p:txBody>
      </p:sp>
      <p:pic>
        <p:nvPicPr>
          <p:cNvPr id="4" name="Image 3">
            <a:extLst>
              <a:ext uri="{FF2B5EF4-FFF2-40B4-BE49-F238E27FC236}">
                <a16:creationId xmlns:a16="http://schemas.microsoft.com/office/drawing/2014/main" id="{933AC5CD-5EC7-4BE8-8BB5-A3C09380D2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E47A4AD7-53A1-40DA-9AC8-096CD6AE1BBE}"/>
              </a:ext>
            </a:extLst>
          </p:cNvPr>
          <p:cNvSpPr txBox="1"/>
          <p:nvPr/>
        </p:nvSpPr>
        <p:spPr>
          <a:xfrm rot="5092900">
            <a:off x="5425414" y="5522022"/>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du Pont Fleury</a:t>
            </a:r>
          </a:p>
        </p:txBody>
      </p:sp>
      <p:sp>
        <p:nvSpPr>
          <p:cNvPr id="6" name="ZoneTexte 5">
            <a:extLst>
              <a:ext uri="{FF2B5EF4-FFF2-40B4-BE49-F238E27FC236}">
                <a16:creationId xmlns:a16="http://schemas.microsoft.com/office/drawing/2014/main" id="{18140E3C-C918-47AC-B181-55E90BEB9FB0}"/>
              </a:ext>
            </a:extLst>
          </p:cNvPr>
          <p:cNvSpPr txBox="1"/>
          <p:nvPr/>
        </p:nvSpPr>
        <p:spPr>
          <a:xfrm>
            <a:off x="7023659" y="649321"/>
            <a:ext cx="3036801" cy="1039515"/>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Au niveau du n°11 de la Rue du Pont Fleury, pour sécuriser l’entrée de l’habitation, une écluse pourrait être réalisée. </a:t>
            </a:r>
          </a:p>
          <a:p>
            <a:pPr algn="just"/>
            <a:r>
              <a:rPr lang="fr-FR" sz="1026" dirty="0">
                <a:effectLst>
                  <a:outerShdw blurRad="38100" dist="38100" dir="2700000" algn="tl">
                    <a:srgbClr val="000000">
                      <a:alpha val="43137"/>
                    </a:srgbClr>
                  </a:outerShdw>
                </a:effectLst>
              </a:rPr>
              <a:t>Cette écluse pourrait donner la priorité au sens nord sud et pourrait être aménagée en plateau surélevé pour maîtriser les vitesses.</a:t>
            </a:r>
          </a:p>
        </p:txBody>
      </p:sp>
      <p:pic>
        <p:nvPicPr>
          <p:cNvPr id="7" name="Image 6">
            <a:extLst>
              <a:ext uri="{FF2B5EF4-FFF2-40B4-BE49-F238E27FC236}">
                <a16:creationId xmlns:a16="http://schemas.microsoft.com/office/drawing/2014/main" id="{7926E2CB-8A69-4D13-8CCE-C310A2911B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94648" y="649322"/>
            <a:ext cx="3610234" cy="1713514"/>
          </a:xfrm>
          <a:prstGeom prst="rect">
            <a:avLst/>
          </a:prstGeom>
          <a:effectLst>
            <a:outerShdw blurRad="50800" dist="38100" dir="2700000" algn="tl" rotWithShape="0">
              <a:schemeClr val="bg1">
                <a:alpha val="40000"/>
              </a:schemeClr>
            </a:outerShdw>
          </a:effectLst>
        </p:spPr>
      </p:pic>
    </p:spTree>
    <p:extLst>
      <p:ext uri="{BB962C8B-B14F-4D97-AF65-F5344CB8AC3E}">
        <p14:creationId xmlns:p14="http://schemas.microsoft.com/office/powerpoint/2010/main" val="2960808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Rue du Pont Fleury</a:t>
            </a:r>
          </a:p>
        </p:txBody>
      </p:sp>
      <p:pic>
        <p:nvPicPr>
          <p:cNvPr id="4" name="Image 3" descr="Une image contenant texte&#10;&#10;Description générée automatiquement">
            <a:extLst>
              <a:ext uri="{FF2B5EF4-FFF2-40B4-BE49-F238E27FC236}">
                <a16:creationId xmlns:a16="http://schemas.microsoft.com/office/drawing/2014/main" id="{C6485984-9B36-4AB3-B96C-7150A9D614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4A849AC4-974A-41C4-B762-77C57554898E}"/>
              </a:ext>
            </a:extLst>
          </p:cNvPr>
          <p:cNvSpPr txBox="1"/>
          <p:nvPr/>
        </p:nvSpPr>
        <p:spPr>
          <a:xfrm rot="5092900">
            <a:off x="5425414" y="5522022"/>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du Pont Fleury</a:t>
            </a:r>
          </a:p>
        </p:txBody>
      </p:sp>
      <p:sp>
        <p:nvSpPr>
          <p:cNvPr id="6" name="ZoneTexte 5">
            <a:extLst>
              <a:ext uri="{FF2B5EF4-FFF2-40B4-BE49-F238E27FC236}">
                <a16:creationId xmlns:a16="http://schemas.microsoft.com/office/drawing/2014/main" id="{AE890C53-0960-4824-8B8D-FA95B04506FF}"/>
              </a:ext>
            </a:extLst>
          </p:cNvPr>
          <p:cNvSpPr txBox="1"/>
          <p:nvPr/>
        </p:nvSpPr>
        <p:spPr>
          <a:xfrm>
            <a:off x="7023659" y="649322"/>
            <a:ext cx="3036801" cy="408060"/>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Les parties en jaune correspondent aux trottoirs qui pourraient ainsi être créés au niveau de cette écluse.</a:t>
            </a:r>
          </a:p>
        </p:txBody>
      </p:sp>
    </p:spTree>
    <p:extLst>
      <p:ext uri="{BB962C8B-B14F-4D97-AF65-F5344CB8AC3E}">
        <p14:creationId xmlns:p14="http://schemas.microsoft.com/office/powerpoint/2010/main" val="330389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Sécuriser la traversée de la Trans’Oise</a:t>
            </a:r>
          </a:p>
        </p:txBody>
      </p:sp>
      <p:pic>
        <p:nvPicPr>
          <p:cNvPr id="4" name="Image 3" descr="Une image contenant carte&#10;&#10;Description générée automatiquement">
            <a:extLst>
              <a:ext uri="{FF2B5EF4-FFF2-40B4-BE49-F238E27FC236}">
                <a16:creationId xmlns:a16="http://schemas.microsoft.com/office/drawing/2014/main" id="{9D38A415-5AC9-4DA7-919D-4C346295A5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CD6600DB-FE3B-4FCB-B353-DF707B9568C1}"/>
              </a:ext>
            </a:extLst>
          </p:cNvPr>
          <p:cNvSpPr txBox="1"/>
          <p:nvPr/>
        </p:nvSpPr>
        <p:spPr>
          <a:xfrm rot="5053198">
            <a:off x="5543729" y="4538982"/>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du Pont Fleury</a:t>
            </a:r>
          </a:p>
        </p:txBody>
      </p:sp>
      <p:sp>
        <p:nvSpPr>
          <p:cNvPr id="6" name="ZoneTexte 5">
            <a:extLst>
              <a:ext uri="{FF2B5EF4-FFF2-40B4-BE49-F238E27FC236}">
                <a16:creationId xmlns:a16="http://schemas.microsoft.com/office/drawing/2014/main" id="{7F914836-2F02-49C5-9DA9-5000280DF6E1}"/>
              </a:ext>
            </a:extLst>
          </p:cNvPr>
          <p:cNvSpPr txBox="1"/>
          <p:nvPr/>
        </p:nvSpPr>
        <p:spPr>
          <a:xfrm>
            <a:off x="7023659" y="649321"/>
            <a:ext cx="3036801" cy="1197379"/>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Un plateau surélevé au droit de la traversée de la Trans’Oise permettrait de sécuriser cette traversée, tout en modérant la vitesse sur cette entrée sud de la commune.</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Le stop sur la voie principale, au niveau de l’Impasse de la Gare, pourrait ainsi être supprimé.</a:t>
            </a:r>
          </a:p>
        </p:txBody>
      </p:sp>
      <p:sp>
        <p:nvSpPr>
          <p:cNvPr id="7" name="ZoneTexte 6">
            <a:extLst>
              <a:ext uri="{FF2B5EF4-FFF2-40B4-BE49-F238E27FC236}">
                <a16:creationId xmlns:a16="http://schemas.microsoft.com/office/drawing/2014/main" id="{09A7B002-2FEF-4E76-BEB3-A14D56E4DDF9}"/>
              </a:ext>
            </a:extLst>
          </p:cNvPr>
          <p:cNvSpPr txBox="1"/>
          <p:nvPr/>
        </p:nvSpPr>
        <p:spPr>
          <a:xfrm rot="663464">
            <a:off x="6698869" y="5829969"/>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Impasse de la Gare</a:t>
            </a:r>
          </a:p>
        </p:txBody>
      </p:sp>
      <p:sp>
        <p:nvSpPr>
          <p:cNvPr id="8" name="ZoneTexte 7">
            <a:extLst>
              <a:ext uri="{FF2B5EF4-FFF2-40B4-BE49-F238E27FC236}">
                <a16:creationId xmlns:a16="http://schemas.microsoft.com/office/drawing/2014/main" id="{F2B34798-0036-464A-94C3-25559E5670AA}"/>
              </a:ext>
            </a:extLst>
          </p:cNvPr>
          <p:cNvSpPr txBox="1"/>
          <p:nvPr/>
        </p:nvSpPr>
        <p:spPr>
          <a:xfrm rot="663464">
            <a:off x="4643320" y="3928958"/>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Chemin des Tailles</a:t>
            </a:r>
          </a:p>
        </p:txBody>
      </p:sp>
    </p:spTree>
    <p:extLst>
      <p:ext uri="{BB962C8B-B14F-4D97-AF65-F5344CB8AC3E}">
        <p14:creationId xmlns:p14="http://schemas.microsoft.com/office/powerpoint/2010/main" val="73533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Intersection Rue de Villembray / Chemin de Senantes</a:t>
            </a:r>
          </a:p>
        </p:txBody>
      </p:sp>
      <p:pic>
        <p:nvPicPr>
          <p:cNvPr id="4" name="Image 3" descr="Une image contenant carte&#10;&#10;Description générée automatiquement">
            <a:extLst>
              <a:ext uri="{FF2B5EF4-FFF2-40B4-BE49-F238E27FC236}">
                <a16:creationId xmlns:a16="http://schemas.microsoft.com/office/drawing/2014/main" id="{803659D3-F2B1-47DF-80DC-147324C231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5FD2B555-FD0A-4807-B3C0-1E14FAFC9EEF}"/>
              </a:ext>
            </a:extLst>
          </p:cNvPr>
          <p:cNvSpPr txBox="1"/>
          <p:nvPr/>
        </p:nvSpPr>
        <p:spPr>
          <a:xfrm rot="1852943">
            <a:off x="7790395" y="3859505"/>
            <a:ext cx="1010117" cy="368691"/>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Villembray</a:t>
            </a:r>
          </a:p>
        </p:txBody>
      </p:sp>
      <p:sp>
        <p:nvSpPr>
          <p:cNvPr id="6" name="ZoneTexte 5">
            <a:extLst>
              <a:ext uri="{FF2B5EF4-FFF2-40B4-BE49-F238E27FC236}">
                <a16:creationId xmlns:a16="http://schemas.microsoft.com/office/drawing/2014/main" id="{AD795AF6-A2F5-4597-A2AA-C0DBDAF049E4}"/>
              </a:ext>
            </a:extLst>
          </p:cNvPr>
          <p:cNvSpPr txBox="1"/>
          <p:nvPr/>
        </p:nvSpPr>
        <p:spPr>
          <a:xfrm rot="17791228">
            <a:off x="4945775" y="4339520"/>
            <a:ext cx="1010117" cy="230512"/>
          </a:xfrm>
          <a:prstGeom prst="rect">
            <a:avLst/>
          </a:prstGeom>
          <a:noFill/>
        </p:spPr>
        <p:txBody>
          <a:bodyPr wrap="square" rtlCol="0">
            <a:spAutoFit/>
          </a:bodyPr>
          <a:lstStyle/>
          <a:p>
            <a:pPr algn="ctr"/>
            <a:r>
              <a:rPr lang="fr-FR" sz="898" dirty="0">
                <a:effectLst>
                  <a:outerShdw blurRad="38100" dist="38100" dir="2700000" algn="tl">
                    <a:srgbClr val="000000">
                      <a:alpha val="43137"/>
                    </a:srgbClr>
                  </a:outerShdw>
                </a:effectLst>
                <a:highlight>
                  <a:srgbClr val="FFFF00"/>
                </a:highlight>
              </a:rPr>
              <a:t>RD502</a:t>
            </a:r>
          </a:p>
        </p:txBody>
      </p:sp>
      <p:sp>
        <p:nvSpPr>
          <p:cNvPr id="7" name="ZoneTexte 6">
            <a:extLst>
              <a:ext uri="{FF2B5EF4-FFF2-40B4-BE49-F238E27FC236}">
                <a16:creationId xmlns:a16="http://schemas.microsoft.com/office/drawing/2014/main" id="{43837FE4-84C1-454F-876A-ABBABCB0AF6D}"/>
              </a:ext>
            </a:extLst>
          </p:cNvPr>
          <p:cNvSpPr txBox="1"/>
          <p:nvPr/>
        </p:nvSpPr>
        <p:spPr>
          <a:xfrm>
            <a:off x="2100194" y="649321"/>
            <a:ext cx="2922041" cy="1355243"/>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Pour améliorer la sécurité dans cette intersection en virage, nous proposons un élargissement de la chaussée en extérieur du virage.</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Nous proposons également la création d’un trottoir de 1,40m en extérieur du virage ainsi que la création d’un passage piétons sur le Chemin de Senantes.</a:t>
            </a:r>
          </a:p>
        </p:txBody>
      </p:sp>
      <p:sp>
        <p:nvSpPr>
          <p:cNvPr id="8" name="ZoneTexte 7">
            <a:extLst>
              <a:ext uri="{FF2B5EF4-FFF2-40B4-BE49-F238E27FC236}">
                <a16:creationId xmlns:a16="http://schemas.microsoft.com/office/drawing/2014/main" id="{AB759C59-FD09-43EF-90B0-E07148856480}"/>
              </a:ext>
            </a:extLst>
          </p:cNvPr>
          <p:cNvSpPr txBox="1"/>
          <p:nvPr/>
        </p:nvSpPr>
        <p:spPr>
          <a:xfrm rot="4719836">
            <a:off x="4918318" y="2223121"/>
            <a:ext cx="1169918"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Chemin de Senantes</a:t>
            </a:r>
          </a:p>
        </p:txBody>
      </p:sp>
    </p:spTree>
    <p:extLst>
      <p:ext uri="{BB962C8B-B14F-4D97-AF65-F5344CB8AC3E}">
        <p14:creationId xmlns:p14="http://schemas.microsoft.com/office/powerpoint/2010/main" val="388484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Détail de l’aménagement</a:t>
            </a:r>
          </a:p>
        </p:txBody>
      </p:sp>
      <p:pic>
        <p:nvPicPr>
          <p:cNvPr id="4" name="Image 3" descr="Une image contenant texte&#10;&#10;Description générée automatiquement">
            <a:extLst>
              <a:ext uri="{FF2B5EF4-FFF2-40B4-BE49-F238E27FC236}">
                <a16:creationId xmlns:a16="http://schemas.microsoft.com/office/drawing/2014/main" id="{6D14DF40-C513-4E2E-B6F3-8D3F70188F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FE6546EA-98E9-47A3-83C7-ED47F5A5DCAC}"/>
              </a:ext>
            </a:extLst>
          </p:cNvPr>
          <p:cNvSpPr txBox="1"/>
          <p:nvPr/>
        </p:nvSpPr>
        <p:spPr>
          <a:xfrm>
            <a:off x="6897445" y="649322"/>
            <a:ext cx="3163015" cy="565924"/>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Comme les autres plateaux proposés, celui-ci pourrait avoir une hauteur de 12cm et des rampes inclinées à 8%.</a:t>
            </a:r>
          </a:p>
        </p:txBody>
      </p:sp>
    </p:spTree>
    <p:extLst>
      <p:ext uri="{BB962C8B-B14F-4D97-AF65-F5344CB8AC3E}">
        <p14:creationId xmlns:p14="http://schemas.microsoft.com/office/powerpoint/2010/main" val="3311141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Vue d’ensemble des aménagements proposés sur le centre-bourg</a:t>
            </a:r>
          </a:p>
        </p:txBody>
      </p:sp>
      <p:pic>
        <p:nvPicPr>
          <p:cNvPr id="4" name="Image 3" descr="Une image contenant carte&#10;&#10;Description générée automatiquement">
            <a:extLst>
              <a:ext uri="{FF2B5EF4-FFF2-40B4-BE49-F238E27FC236}">
                <a16:creationId xmlns:a16="http://schemas.microsoft.com/office/drawing/2014/main" id="{317072D4-E163-4D00-9B96-2CB731D4F6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Tree>
    <p:extLst>
      <p:ext uri="{BB962C8B-B14F-4D97-AF65-F5344CB8AC3E}">
        <p14:creationId xmlns:p14="http://schemas.microsoft.com/office/powerpoint/2010/main" val="1823209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Vue d’ensemble des aménagements proposés sur la Haute Rue</a:t>
            </a:r>
          </a:p>
        </p:txBody>
      </p:sp>
      <p:pic>
        <p:nvPicPr>
          <p:cNvPr id="4" name="Image 3" descr="Une image contenant texte, plante, feuille&#10;&#10;Description générée automatiquement">
            <a:extLst>
              <a:ext uri="{FF2B5EF4-FFF2-40B4-BE49-F238E27FC236}">
                <a16:creationId xmlns:a16="http://schemas.microsoft.com/office/drawing/2014/main" id="{75D90DBC-7F86-4F76-8B7A-83E305EB29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Tree>
    <p:extLst>
      <p:ext uri="{BB962C8B-B14F-4D97-AF65-F5344CB8AC3E}">
        <p14:creationId xmlns:p14="http://schemas.microsoft.com/office/powerpoint/2010/main" val="3789619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E8593B-0551-4F1E-9821-98929A6B75AB}"/>
              </a:ext>
            </a:extLst>
          </p:cNvPr>
          <p:cNvSpPr>
            <a:spLocks noGrp="1"/>
          </p:cNvSpPr>
          <p:nvPr>
            <p:ph type="title"/>
          </p:nvPr>
        </p:nvSpPr>
        <p:spPr>
          <a:xfrm>
            <a:off x="1247033" y="3205157"/>
            <a:ext cx="9697935" cy="447687"/>
          </a:xfrm>
        </p:spPr>
        <p:txBody>
          <a:bodyPr/>
          <a:lstStyle/>
          <a:p>
            <a:r>
              <a:rPr lang="fr-FR" sz="2309" dirty="0"/>
              <a:t>Les aménagements proposés</a:t>
            </a:r>
          </a:p>
        </p:txBody>
      </p:sp>
    </p:spTree>
    <p:extLst>
      <p:ext uri="{BB962C8B-B14F-4D97-AF65-F5344CB8AC3E}">
        <p14:creationId xmlns:p14="http://schemas.microsoft.com/office/powerpoint/2010/main" val="2176714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Intersection Rue de Villembray / Chemin de Senantes</a:t>
            </a:r>
          </a:p>
        </p:txBody>
      </p:sp>
      <p:pic>
        <p:nvPicPr>
          <p:cNvPr id="4" name="Image 3" descr="Une image contenant carte&#10;&#10;Description générée automatiquement">
            <a:extLst>
              <a:ext uri="{FF2B5EF4-FFF2-40B4-BE49-F238E27FC236}">
                <a16:creationId xmlns:a16="http://schemas.microsoft.com/office/drawing/2014/main" id="{803659D3-F2B1-47DF-80DC-147324C231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5FD2B555-FD0A-4807-B3C0-1E14FAFC9EEF}"/>
              </a:ext>
            </a:extLst>
          </p:cNvPr>
          <p:cNvSpPr txBox="1"/>
          <p:nvPr/>
        </p:nvSpPr>
        <p:spPr>
          <a:xfrm rot="1852943">
            <a:off x="7790395" y="3859505"/>
            <a:ext cx="1010117" cy="368691"/>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Villembray</a:t>
            </a:r>
          </a:p>
        </p:txBody>
      </p:sp>
      <p:sp>
        <p:nvSpPr>
          <p:cNvPr id="6" name="ZoneTexte 5">
            <a:extLst>
              <a:ext uri="{FF2B5EF4-FFF2-40B4-BE49-F238E27FC236}">
                <a16:creationId xmlns:a16="http://schemas.microsoft.com/office/drawing/2014/main" id="{AD795AF6-A2F5-4597-A2AA-C0DBDAF049E4}"/>
              </a:ext>
            </a:extLst>
          </p:cNvPr>
          <p:cNvSpPr txBox="1"/>
          <p:nvPr/>
        </p:nvSpPr>
        <p:spPr>
          <a:xfrm rot="17791228">
            <a:off x="4945775" y="4339520"/>
            <a:ext cx="1010117" cy="230512"/>
          </a:xfrm>
          <a:prstGeom prst="rect">
            <a:avLst/>
          </a:prstGeom>
          <a:noFill/>
        </p:spPr>
        <p:txBody>
          <a:bodyPr wrap="square" rtlCol="0">
            <a:spAutoFit/>
          </a:bodyPr>
          <a:lstStyle/>
          <a:p>
            <a:pPr algn="ctr"/>
            <a:r>
              <a:rPr lang="fr-FR" sz="898" dirty="0">
                <a:effectLst>
                  <a:outerShdw blurRad="38100" dist="38100" dir="2700000" algn="tl">
                    <a:srgbClr val="000000">
                      <a:alpha val="43137"/>
                    </a:srgbClr>
                  </a:outerShdw>
                </a:effectLst>
                <a:highlight>
                  <a:srgbClr val="FFFF00"/>
                </a:highlight>
              </a:rPr>
              <a:t>RD502</a:t>
            </a:r>
          </a:p>
        </p:txBody>
      </p:sp>
      <p:sp>
        <p:nvSpPr>
          <p:cNvPr id="7" name="ZoneTexte 6">
            <a:extLst>
              <a:ext uri="{FF2B5EF4-FFF2-40B4-BE49-F238E27FC236}">
                <a16:creationId xmlns:a16="http://schemas.microsoft.com/office/drawing/2014/main" id="{43837FE4-84C1-454F-876A-ABBABCB0AF6D}"/>
              </a:ext>
            </a:extLst>
          </p:cNvPr>
          <p:cNvSpPr txBox="1"/>
          <p:nvPr/>
        </p:nvSpPr>
        <p:spPr>
          <a:xfrm>
            <a:off x="2100194" y="649321"/>
            <a:ext cx="2922041" cy="1355243"/>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Pour améliorer la sécurité dans cette intersection en virage, nous proposons un élargissement de la chaussée en extérieur du virage.</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Nous proposons également la création d’un trottoir de 1,40m en extérieur du virage ainsi que la création d’un passage piétons sur le Chemin de Senantes.</a:t>
            </a:r>
          </a:p>
        </p:txBody>
      </p:sp>
      <p:sp>
        <p:nvSpPr>
          <p:cNvPr id="8" name="ZoneTexte 7">
            <a:extLst>
              <a:ext uri="{FF2B5EF4-FFF2-40B4-BE49-F238E27FC236}">
                <a16:creationId xmlns:a16="http://schemas.microsoft.com/office/drawing/2014/main" id="{AB759C59-FD09-43EF-90B0-E07148856480}"/>
              </a:ext>
            </a:extLst>
          </p:cNvPr>
          <p:cNvSpPr txBox="1"/>
          <p:nvPr/>
        </p:nvSpPr>
        <p:spPr>
          <a:xfrm rot="4719836">
            <a:off x="4918318" y="2223121"/>
            <a:ext cx="1169918"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Chemin de Senantes</a:t>
            </a:r>
          </a:p>
        </p:txBody>
      </p:sp>
    </p:spTree>
    <p:extLst>
      <p:ext uri="{BB962C8B-B14F-4D97-AF65-F5344CB8AC3E}">
        <p14:creationId xmlns:p14="http://schemas.microsoft.com/office/powerpoint/2010/main" val="1169357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Détails de l’aménagement</a:t>
            </a:r>
          </a:p>
        </p:txBody>
      </p:sp>
      <p:pic>
        <p:nvPicPr>
          <p:cNvPr id="4" name="Image 3" descr="Une image contenant carte&#10;&#10;Description générée automatiquement">
            <a:extLst>
              <a:ext uri="{FF2B5EF4-FFF2-40B4-BE49-F238E27FC236}">
                <a16:creationId xmlns:a16="http://schemas.microsoft.com/office/drawing/2014/main" id="{D404589E-7B86-4D00-A9FE-9064354E14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2EE493F5-C54A-4762-8AF8-B7257BAB9FE0}"/>
              </a:ext>
            </a:extLst>
          </p:cNvPr>
          <p:cNvSpPr txBox="1"/>
          <p:nvPr/>
        </p:nvSpPr>
        <p:spPr>
          <a:xfrm rot="2018333">
            <a:off x="9145171" y="3322550"/>
            <a:ext cx="1010117" cy="368691"/>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Villembray</a:t>
            </a:r>
          </a:p>
        </p:txBody>
      </p:sp>
      <p:sp>
        <p:nvSpPr>
          <p:cNvPr id="6" name="ZoneTexte 5">
            <a:extLst>
              <a:ext uri="{FF2B5EF4-FFF2-40B4-BE49-F238E27FC236}">
                <a16:creationId xmlns:a16="http://schemas.microsoft.com/office/drawing/2014/main" id="{4D3424FE-886D-4EFE-A42A-D5B4C733DEAE}"/>
              </a:ext>
            </a:extLst>
          </p:cNvPr>
          <p:cNvSpPr txBox="1"/>
          <p:nvPr/>
        </p:nvSpPr>
        <p:spPr>
          <a:xfrm rot="17791228">
            <a:off x="4945775" y="4339520"/>
            <a:ext cx="1010117" cy="230512"/>
          </a:xfrm>
          <a:prstGeom prst="rect">
            <a:avLst/>
          </a:prstGeom>
          <a:noFill/>
        </p:spPr>
        <p:txBody>
          <a:bodyPr wrap="square" rtlCol="0">
            <a:spAutoFit/>
          </a:bodyPr>
          <a:lstStyle/>
          <a:p>
            <a:pPr algn="ctr"/>
            <a:r>
              <a:rPr lang="fr-FR" sz="898" dirty="0">
                <a:effectLst>
                  <a:outerShdw blurRad="38100" dist="38100" dir="2700000" algn="tl">
                    <a:srgbClr val="000000">
                      <a:alpha val="43137"/>
                    </a:srgbClr>
                  </a:outerShdw>
                </a:effectLst>
                <a:highlight>
                  <a:srgbClr val="FFFF00"/>
                </a:highlight>
              </a:rPr>
              <a:t>RD502</a:t>
            </a:r>
          </a:p>
        </p:txBody>
      </p:sp>
      <p:sp>
        <p:nvSpPr>
          <p:cNvPr id="7" name="ZoneTexte 6">
            <a:extLst>
              <a:ext uri="{FF2B5EF4-FFF2-40B4-BE49-F238E27FC236}">
                <a16:creationId xmlns:a16="http://schemas.microsoft.com/office/drawing/2014/main" id="{8B9763E6-D255-4464-B51B-7070F6AD4A59}"/>
              </a:ext>
            </a:extLst>
          </p:cNvPr>
          <p:cNvSpPr txBox="1"/>
          <p:nvPr/>
        </p:nvSpPr>
        <p:spPr>
          <a:xfrm>
            <a:off x="2100194" y="649322"/>
            <a:ext cx="2922041" cy="2144561"/>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Pour réaliser cet aménagement, la largeur de la chaussée serait porté à 6,00m sur la Rue de Villembray à l’est.</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Elle serait réduite à 5,15m sur le côté sud, cette largeur étant suffisante pour permettre le croisement d’un véhicule lourd (PL , car ou engin agricole) avec un véhicule léger.</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Le déplacement d’un poteau EDF et d’un poteau télécom sera nécessaire, ces poteaux représentant aujourd’hui des obstacles agressifs en extérieur de virage.</a:t>
            </a:r>
          </a:p>
        </p:txBody>
      </p:sp>
      <p:sp>
        <p:nvSpPr>
          <p:cNvPr id="8" name="ZoneTexte 7">
            <a:extLst>
              <a:ext uri="{FF2B5EF4-FFF2-40B4-BE49-F238E27FC236}">
                <a16:creationId xmlns:a16="http://schemas.microsoft.com/office/drawing/2014/main" id="{C6B361A4-ED92-449B-B4B7-EBCFD7152F39}"/>
              </a:ext>
            </a:extLst>
          </p:cNvPr>
          <p:cNvSpPr txBox="1"/>
          <p:nvPr/>
        </p:nvSpPr>
        <p:spPr>
          <a:xfrm rot="4719836">
            <a:off x="4763800" y="1516444"/>
            <a:ext cx="1169918"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Chemin de Senantes</a:t>
            </a:r>
          </a:p>
        </p:txBody>
      </p:sp>
    </p:spTree>
    <p:extLst>
      <p:ext uri="{BB962C8B-B14F-4D97-AF65-F5344CB8AC3E}">
        <p14:creationId xmlns:p14="http://schemas.microsoft.com/office/powerpoint/2010/main" val="2118525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Place Yvonne Genty - le cœur du village</a:t>
            </a:r>
          </a:p>
        </p:txBody>
      </p:sp>
      <p:pic>
        <p:nvPicPr>
          <p:cNvPr id="4" name="Image 3" descr="Une image contenant carte&#10;&#10;Description générée automatiquement">
            <a:extLst>
              <a:ext uri="{FF2B5EF4-FFF2-40B4-BE49-F238E27FC236}">
                <a16:creationId xmlns:a16="http://schemas.microsoft.com/office/drawing/2014/main" id="{9E6795FA-EA6E-42AC-AA5A-5CD8F91FA3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901CCA3E-84F9-420A-9675-A8E339F7D139}"/>
              </a:ext>
            </a:extLst>
          </p:cNvPr>
          <p:cNvSpPr txBox="1"/>
          <p:nvPr/>
        </p:nvSpPr>
        <p:spPr>
          <a:xfrm rot="18711025">
            <a:off x="4302336" y="4590801"/>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Forge</a:t>
            </a:r>
          </a:p>
        </p:txBody>
      </p:sp>
      <p:sp>
        <p:nvSpPr>
          <p:cNvPr id="6" name="ZoneTexte 5">
            <a:extLst>
              <a:ext uri="{FF2B5EF4-FFF2-40B4-BE49-F238E27FC236}">
                <a16:creationId xmlns:a16="http://schemas.microsoft.com/office/drawing/2014/main" id="{27338F9C-BE73-402C-BDD0-1C53EB19AD49}"/>
              </a:ext>
            </a:extLst>
          </p:cNvPr>
          <p:cNvSpPr txBox="1"/>
          <p:nvPr/>
        </p:nvSpPr>
        <p:spPr>
          <a:xfrm rot="18346257">
            <a:off x="3260564" y="5872004"/>
            <a:ext cx="1010117" cy="230512"/>
          </a:xfrm>
          <a:prstGeom prst="rect">
            <a:avLst/>
          </a:prstGeom>
          <a:noFill/>
        </p:spPr>
        <p:txBody>
          <a:bodyPr wrap="square" rtlCol="0">
            <a:spAutoFit/>
          </a:bodyPr>
          <a:lstStyle/>
          <a:p>
            <a:pPr algn="ctr"/>
            <a:r>
              <a:rPr lang="fr-FR" sz="898" dirty="0">
                <a:effectLst>
                  <a:outerShdw blurRad="38100" dist="38100" dir="2700000" algn="tl">
                    <a:srgbClr val="000000">
                      <a:alpha val="43137"/>
                    </a:srgbClr>
                  </a:outerShdw>
                </a:effectLst>
                <a:highlight>
                  <a:srgbClr val="FFFF00"/>
                </a:highlight>
              </a:rPr>
              <a:t>RD502</a:t>
            </a:r>
          </a:p>
        </p:txBody>
      </p:sp>
      <p:sp>
        <p:nvSpPr>
          <p:cNvPr id="7" name="ZoneTexte 6">
            <a:extLst>
              <a:ext uri="{FF2B5EF4-FFF2-40B4-BE49-F238E27FC236}">
                <a16:creationId xmlns:a16="http://schemas.microsoft.com/office/drawing/2014/main" id="{20B903C5-A997-4B5E-B965-83EE2817C6CE}"/>
              </a:ext>
            </a:extLst>
          </p:cNvPr>
          <p:cNvSpPr txBox="1"/>
          <p:nvPr/>
        </p:nvSpPr>
        <p:spPr>
          <a:xfrm>
            <a:off x="2100194" y="649321"/>
            <a:ext cx="3036801" cy="2618153"/>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La structuration de la Place Yvonne Genty permettrait de restituer aux piétons des espaces importants aujourd’hui dédiés à la circulation et au stationnement.</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Sur cette esquisse, tous les espaces en beige représentent les espaces dédiés à la circulation des piétons.</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Les espaces liés à la circulation sont réduits au strict nécessaire, afin de proposer de nombreux espaces de convivialité, dans ce cœur de village.</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Le parking proposé pour l’école et la mairie permettrait d’accueillir les fêtes du village en le fermant partiellement ou totalement.</a:t>
            </a:r>
          </a:p>
        </p:txBody>
      </p:sp>
      <p:sp>
        <p:nvSpPr>
          <p:cNvPr id="8" name="ZoneTexte 7">
            <a:extLst>
              <a:ext uri="{FF2B5EF4-FFF2-40B4-BE49-F238E27FC236}">
                <a16:creationId xmlns:a16="http://schemas.microsoft.com/office/drawing/2014/main" id="{3DE420A8-3FAA-4977-A720-3DF3228C4D14}"/>
              </a:ext>
            </a:extLst>
          </p:cNvPr>
          <p:cNvSpPr txBox="1"/>
          <p:nvPr/>
        </p:nvSpPr>
        <p:spPr>
          <a:xfrm rot="5400000">
            <a:off x="4892241" y="1993305"/>
            <a:ext cx="1169918"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du Lavoir</a:t>
            </a:r>
          </a:p>
        </p:txBody>
      </p:sp>
      <p:sp>
        <p:nvSpPr>
          <p:cNvPr id="9" name="ZoneTexte 8">
            <a:extLst>
              <a:ext uri="{FF2B5EF4-FFF2-40B4-BE49-F238E27FC236}">
                <a16:creationId xmlns:a16="http://schemas.microsoft.com/office/drawing/2014/main" id="{7AF30A72-EFEC-4005-944D-E24A3FA23075}"/>
              </a:ext>
            </a:extLst>
          </p:cNvPr>
          <p:cNvSpPr txBox="1"/>
          <p:nvPr/>
        </p:nvSpPr>
        <p:spPr>
          <a:xfrm rot="19453315">
            <a:off x="7359760" y="1709726"/>
            <a:ext cx="1010117" cy="368691"/>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Villembray</a:t>
            </a:r>
          </a:p>
        </p:txBody>
      </p:sp>
    </p:spTree>
    <p:extLst>
      <p:ext uri="{BB962C8B-B14F-4D97-AF65-F5344CB8AC3E}">
        <p14:creationId xmlns:p14="http://schemas.microsoft.com/office/powerpoint/2010/main" val="1792249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Détails de l’aménagement</a:t>
            </a:r>
          </a:p>
        </p:txBody>
      </p:sp>
      <p:pic>
        <p:nvPicPr>
          <p:cNvPr id="4" name="Image 3">
            <a:extLst>
              <a:ext uri="{FF2B5EF4-FFF2-40B4-BE49-F238E27FC236}">
                <a16:creationId xmlns:a16="http://schemas.microsoft.com/office/drawing/2014/main" id="{0AB03E38-1BAB-4CA8-8EDE-B690700827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478EF4C6-0CC8-4417-AD96-4CC16E9ADA4D}"/>
              </a:ext>
            </a:extLst>
          </p:cNvPr>
          <p:cNvSpPr txBox="1"/>
          <p:nvPr/>
        </p:nvSpPr>
        <p:spPr>
          <a:xfrm>
            <a:off x="2100194" y="649321"/>
            <a:ext cx="3036801" cy="2302425"/>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Les arrêts de cars seraient placés sur un plateau surélevé permettant de bien maîtriser les vitesses.</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Des espaces verts plantés d’arbres et fleuris permettraient d’offrir de nombreux espaces de convivialité et de discussion.</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La zone 30 débuterait à partir de l’église, avec notamment un marquage au sol, sur toute la largeur de la chaussée.</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Ces nouveaux marquages, désormais autorisés, sont plus visibles que les panneaux auxquels ils sont associés.</a:t>
            </a:r>
          </a:p>
        </p:txBody>
      </p:sp>
    </p:spTree>
    <p:extLst>
      <p:ext uri="{BB962C8B-B14F-4D97-AF65-F5344CB8AC3E}">
        <p14:creationId xmlns:p14="http://schemas.microsoft.com/office/powerpoint/2010/main" val="2294992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Rue de la Forge</a:t>
            </a:r>
          </a:p>
        </p:txBody>
      </p:sp>
      <p:pic>
        <p:nvPicPr>
          <p:cNvPr id="4" name="Image 3" descr="Une image contenant carte&#10;&#10;Description générée automatiquement">
            <a:extLst>
              <a:ext uri="{FF2B5EF4-FFF2-40B4-BE49-F238E27FC236}">
                <a16:creationId xmlns:a16="http://schemas.microsoft.com/office/drawing/2014/main" id="{B706B239-C772-4BA5-B509-D3057C7F83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7419DA6F-7797-4CD8-BDBB-CC28147B5FB8}"/>
              </a:ext>
            </a:extLst>
          </p:cNvPr>
          <p:cNvSpPr txBox="1"/>
          <p:nvPr/>
        </p:nvSpPr>
        <p:spPr>
          <a:xfrm rot="18530951">
            <a:off x="4987986" y="5169061"/>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Forge</a:t>
            </a:r>
          </a:p>
        </p:txBody>
      </p:sp>
      <p:sp>
        <p:nvSpPr>
          <p:cNvPr id="6" name="ZoneTexte 5">
            <a:extLst>
              <a:ext uri="{FF2B5EF4-FFF2-40B4-BE49-F238E27FC236}">
                <a16:creationId xmlns:a16="http://schemas.microsoft.com/office/drawing/2014/main" id="{9D770BA5-25A3-4805-B0E7-D31BB9A38DB4}"/>
              </a:ext>
            </a:extLst>
          </p:cNvPr>
          <p:cNvSpPr txBox="1"/>
          <p:nvPr/>
        </p:nvSpPr>
        <p:spPr>
          <a:xfrm>
            <a:off x="2100194" y="649321"/>
            <a:ext cx="3036801" cy="1197379"/>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Dans la Rue de la Forge, des ellipses portant la mention 30 seraient marquées tous les 25m environ, pour rappeler cette limitation de vitesse.</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La forme en ellipse de ce marquage permet au conducteur de voir un cercle, depuis le poste de conduite.</a:t>
            </a:r>
          </a:p>
        </p:txBody>
      </p:sp>
    </p:spTree>
    <p:extLst>
      <p:ext uri="{BB962C8B-B14F-4D97-AF65-F5344CB8AC3E}">
        <p14:creationId xmlns:p14="http://schemas.microsoft.com/office/powerpoint/2010/main" val="3109414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Un plateau en intersection Rue de Montreuil / Rue de la Haute Rue</a:t>
            </a:r>
          </a:p>
        </p:txBody>
      </p:sp>
      <p:pic>
        <p:nvPicPr>
          <p:cNvPr id="4" name="Image 3" descr="Une image contenant carte&#10;&#10;Description générée automatiquement">
            <a:extLst>
              <a:ext uri="{FF2B5EF4-FFF2-40B4-BE49-F238E27FC236}">
                <a16:creationId xmlns:a16="http://schemas.microsoft.com/office/drawing/2014/main" id="{3D9B0733-C43F-487E-87E1-74BB7320BC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E0073A95-E390-4128-987D-325B07AD81AB}"/>
              </a:ext>
            </a:extLst>
          </p:cNvPr>
          <p:cNvSpPr txBox="1"/>
          <p:nvPr/>
        </p:nvSpPr>
        <p:spPr>
          <a:xfrm>
            <a:off x="2100194" y="649321"/>
            <a:ext cx="3036801" cy="1197379"/>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Un autre plateau surélevé, en intersection, permettrait de marquer l’entrée dans la zone 30, depuis la Rue de Montreuil et la Rue de la Haute Rue.</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Le stop serait placé uniquement sur la Rue de Montreuil, qui supporte un trafic moins important que la RD 502.</a:t>
            </a:r>
          </a:p>
        </p:txBody>
      </p:sp>
      <p:sp>
        <p:nvSpPr>
          <p:cNvPr id="6" name="ZoneTexte 5">
            <a:extLst>
              <a:ext uri="{FF2B5EF4-FFF2-40B4-BE49-F238E27FC236}">
                <a16:creationId xmlns:a16="http://schemas.microsoft.com/office/drawing/2014/main" id="{DDD9C511-FFE9-418C-8FDB-200CA5ABCB32}"/>
              </a:ext>
            </a:extLst>
          </p:cNvPr>
          <p:cNvSpPr txBox="1"/>
          <p:nvPr/>
        </p:nvSpPr>
        <p:spPr>
          <a:xfrm rot="18711025">
            <a:off x="5789287" y="3062545"/>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Forge</a:t>
            </a:r>
          </a:p>
        </p:txBody>
      </p:sp>
      <p:sp>
        <p:nvSpPr>
          <p:cNvPr id="7" name="ZoneTexte 6">
            <a:extLst>
              <a:ext uri="{FF2B5EF4-FFF2-40B4-BE49-F238E27FC236}">
                <a16:creationId xmlns:a16="http://schemas.microsoft.com/office/drawing/2014/main" id="{04E1F510-DBA3-4D6E-A010-03CD3170F062}"/>
              </a:ext>
            </a:extLst>
          </p:cNvPr>
          <p:cNvSpPr txBox="1"/>
          <p:nvPr/>
        </p:nvSpPr>
        <p:spPr>
          <a:xfrm rot="18431778">
            <a:off x="4914222" y="4083935"/>
            <a:ext cx="1010117" cy="230512"/>
          </a:xfrm>
          <a:prstGeom prst="rect">
            <a:avLst/>
          </a:prstGeom>
          <a:noFill/>
        </p:spPr>
        <p:txBody>
          <a:bodyPr wrap="square" rtlCol="0">
            <a:spAutoFit/>
          </a:bodyPr>
          <a:lstStyle/>
          <a:p>
            <a:pPr algn="ctr"/>
            <a:r>
              <a:rPr lang="fr-FR" sz="898" dirty="0">
                <a:effectLst>
                  <a:outerShdw blurRad="38100" dist="38100" dir="2700000" algn="tl">
                    <a:srgbClr val="000000">
                      <a:alpha val="43137"/>
                    </a:srgbClr>
                  </a:outerShdw>
                </a:effectLst>
                <a:highlight>
                  <a:srgbClr val="FFFF00"/>
                </a:highlight>
              </a:rPr>
              <a:t>RD502</a:t>
            </a:r>
          </a:p>
        </p:txBody>
      </p:sp>
      <p:sp>
        <p:nvSpPr>
          <p:cNvPr id="8" name="ZoneTexte 7">
            <a:extLst>
              <a:ext uri="{FF2B5EF4-FFF2-40B4-BE49-F238E27FC236}">
                <a16:creationId xmlns:a16="http://schemas.microsoft.com/office/drawing/2014/main" id="{B571E21F-C53D-479B-BF74-21A26E9C819D}"/>
              </a:ext>
            </a:extLst>
          </p:cNvPr>
          <p:cNvSpPr txBox="1"/>
          <p:nvPr/>
        </p:nvSpPr>
        <p:spPr>
          <a:xfrm>
            <a:off x="2310786" y="4982700"/>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Montreuil</a:t>
            </a:r>
          </a:p>
        </p:txBody>
      </p:sp>
      <p:sp>
        <p:nvSpPr>
          <p:cNvPr id="9" name="ZoneTexte 8">
            <a:extLst>
              <a:ext uri="{FF2B5EF4-FFF2-40B4-BE49-F238E27FC236}">
                <a16:creationId xmlns:a16="http://schemas.microsoft.com/office/drawing/2014/main" id="{486C2FF4-36CE-4BD0-9314-277AA67E66CA}"/>
              </a:ext>
            </a:extLst>
          </p:cNvPr>
          <p:cNvSpPr txBox="1"/>
          <p:nvPr/>
        </p:nvSpPr>
        <p:spPr>
          <a:xfrm>
            <a:off x="4140940" y="6013048"/>
            <a:ext cx="1225301"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Haute Rue</a:t>
            </a:r>
          </a:p>
        </p:txBody>
      </p:sp>
    </p:spTree>
    <p:extLst>
      <p:ext uri="{BB962C8B-B14F-4D97-AF65-F5344CB8AC3E}">
        <p14:creationId xmlns:p14="http://schemas.microsoft.com/office/powerpoint/2010/main" val="507101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Détails de l’aménagement</a:t>
            </a:r>
          </a:p>
        </p:txBody>
      </p:sp>
      <p:pic>
        <p:nvPicPr>
          <p:cNvPr id="4" name="Image 3" descr="Une image contenant carte&#10;&#10;Description générée automatiquement">
            <a:extLst>
              <a:ext uri="{FF2B5EF4-FFF2-40B4-BE49-F238E27FC236}">
                <a16:creationId xmlns:a16="http://schemas.microsoft.com/office/drawing/2014/main" id="{D404589E-7B86-4D00-A9FE-9064354E14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2EE493F5-C54A-4762-8AF8-B7257BAB9FE0}"/>
              </a:ext>
            </a:extLst>
          </p:cNvPr>
          <p:cNvSpPr txBox="1"/>
          <p:nvPr/>
        </p:nvSpPr>
        <p:spPr>
          <a:xfrm rot="2018333">
            <a:off x="9145171" y="3322550"/>
            <a:ext cx="1010117" cy="368691"/>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Villembray</a:t>
            </a:r>
          </a:p>
        </p:txBody>
      </p:sp>
      <p:sp>
        <p:nvSpPr>
          <p:cNvPr id="6" name="ZoneTexte 5">
            <a:extLst>
              <a:ext uri="{FF2B5EF4-FFF2-40B4-BE49-F238E27FC236}">
                <a16:creationId xmlns:a16="http://schemas.microsoft.com/office/drawing/2014/main" id="{4D3424FE-886D-4EFE-A42A-D5B4C733DEAE}"/>
              </a:ext>
            </a:extLst>
          </p:cNvPr>
          <p:cNvSpPr txBox="1"/>
          <p:nvPr/>
        </p:nvSpPr>
        <p:spPr>
          <a:xfrm rot="17791228">
            <a:off x="4945775" y="4339520"/>
            <a:ext cx="1010117" cy="230512"/>
          </a:xfrm>
          <a:prstGeom prst="rect">
            <a:avLst/>
          </a:prstGeom>
          <a:noFill/>
        </p:spPr>
        <p:txBody>
          <a:bodyPr wrap="square" rtlCol="0">
            <a:spAutoFit/>
          </a:bodyPr>
          <a:lstStyle/>
          <a:p>
            <a:pPr algn="ctr"/>
            <a:r>
              <a:rPr lang="fr-FR" sz="898" dirty="0">
                <a:effectLst>
                  <a:outerShdw blurRad="38100" dist="38100" dir="2700000" algn="tl">
                    <a:srgbClr val="000000">
                      <a:alpha val="43137"/>
                    </a:srgbClr>
                  </a:outerShdw>
                </a:effectLst>
                <a:highlight>
                  <a:srgbClr val="FFFF00"/>
                </a:highlight>
              </a:rPr>
              <a:t>RD502</a:t>
            </a:r>
          </a:p>
        </p:txBody>
      </p:sp>
      <p:sp>
        <p:nvSpPr>
          <p:cNvPr id="7" name="ZoneTexte 6">
            <a:extLst>
              <a:ext uri="{FF2B5EF4-FFF2-40B4-BE49-F238E27FC236}">
                <a16:creationId xmlns:a16="http://schemas.microsoft.com/office/drawing/2014/main" id="{8B9763E6-D255-4464-B51B-7070F6AD4A59}"/>
              </a:ext>
            </a:extLst>
          </p:cNvPr>
          <p:cNvSpPr txBox="1"/>
          <p:nvPr/>
        </p:nvSpPr>
        <p:spPr>
          <a:xfrm>
            <a:off x="2100194" y="649322"/>
            <a:ext cx="2922041" cy="2144561"/>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Pour réaliser cet aménagement, la largeur de la chaussée serait porté à 6,00m sur la Rue de Villembray à l’est.</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Elle serait réduite à 5,15m sur le côté sud, cette largeur étant suffisante pour permettre le croisement d’un véhicule lourd (PL , car ou engin agricole) avec un véhicule léger.</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Le déplacement d’un poteau EDF et d’un poteau télécom sera nécessaire, ces poteaux représentant aujourd’hui des obstacles agressifs en extérieur de virage.</a:t>
            </a:r>
          </a:p>
        </p:txBody>
      </p:sp>
      <p:sp>
        <p:nvSpPr>
          <p:cNvPr id="8" name="ZoneTexte 7">
            <a:extLst>
              <a:ext uri="{FF2B5EF4-FFF2-40B4-BE49-F238E27FC236}">
                <a16:creationId xmlns:a16="http://schemas.microsoft.com/office/drawing/2014/main" id="{C6B361A4-ED92-449B-B4B7-EBCFD7152F39}"/>
              </a:ext>
            </a:extLst>
          </p:cNvPr>
          <p:cNvSpPr txBox="1"/>
          <p:nvPr/>
        </p:nvSpPr>
        <p:spPr>
          <a:xfrm rot="4719836">
            <a:off x="4763800" y="1516444"/>
            <a:ext cx="1169918"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Chemin de Senantes</a:t>
            </a:r>
          </a:p>
        </p:txBody>
      </p:sp>
    </p:spTree>
    <p:extLst>
      <p:ext uri="{BB962C8B-B14F-4D97-AF65-F5344CB8AC3E}">
        <p14:creationId xmlns:p14="http://schemas.microsoft.com/office/powerpoint/2010/main" val="2829773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Détail de l’aménagement</a:t>
            </a:r>
          </a:p>
        </p:txBody>
      </p:sp>
      <p:pic>
        <p:nvPicPr>
          <p:cNvPr id="4" name="Image 3" descr="Une image contenant carte&#10;&#10;Description générée automatiquement">
            <a:extLst>
              <a:ext uri="{FF2B5EF4-FFF2-40B4-BE49-F238E27FC236}">
                <a16:creationId xmlns:a16="http://schemas.microsoft.com/office/drawing/2014/main" id="{26BFA96D-78FC-4F00-8094-1348CB6A88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C86227C9-7A36-4BBD-A7BC-DD98AF6A0D6C}"/>
              </a:ext>
            </a:extLst>
          </p:cNvPr>
          <p:cNvSpPr txBox="1"/>
          <p:nvPr/>
        </p:nvSpPr>
        <p:spPr>
          <a:xfrm>
            <a:off x="2100194" y="649322"/>
            <a:ext cx="3036801" cy="1828834"/>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Ce plateau surélevé pourrait avoir une hauteur de 12cm et des rampes inclinées à 8%.</a:t>
            </a:r>
            <a:br>
              <a:rPr lang="fr-FR" sz="1026" dirty="0">
                <a:effectLst>
                  <a:outerShdw blurRad="38100" dist="38100" dir="2700000" algn="tl">
                    <a:srgbClr val="000000">
                      <a:alpha val="43137"/>
                    </a:srgbClr>
                  </a:outerShdw>
                </a:effectLst>
              </a:rPr>
            </a:br>
            <a:br>
              <a:rPr lang="fr-FR" sz="1026" dirty="0">
                <a:effectLst>
                  <a:outerShdw blurRad="38100" dist="38100" dir="2700000" algn="tl">
                    <a:srgbClr val="000000">
                      <a:alpha val="43137"/>
                    </a:srgbClr>
                  </a:outerShdw>
                </a:effectLst>
              </a:rPr>
            </a:br>
            <a:r>
              <a:rPr lang="fr-FR" sz="1026" dirty="0">
                <a:effectLst>
                  <a:outerShdw blurRad="38100" dist="38100" dir="2700000" algn="tl">
                    <a:srgbClr val="000000">
                      <a:alpha val="43137"/>
                    </a:srgbClr>
                  </a:outerShdw>
                </a:effectLst>
              </a:rPr>
              <a:t>La coloration du plateau pourrait être recherchée, par exemple par l’utilisation d’un enrobé rouge porphyre.</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Comme pour l’entrée de la zone devant l’église, la mention ZONE 30 sur toute la largeur de la chaussée serait réalisée sur la Rue de Montreuil et sur la Rue de la Haute Rue.</a:t>
            </a:r>
          </a:p>
        </p:txBody>
      </p:sp>
      <p:sp>
        <p:nvSpPr>
          <p:cNvPr id="6" name="ZoneTexte 5">
            <a:extLst>
              <a:ext uri="{FF2B5EF4-FFF2-40B4-BE49-F238E27FC236}">
                <a16:creationId xmlns:a16="http://schemas.microsoft.com/office/drawing/2014/main" id="{689F32B9-6B83-408A-B0B5-3B57F891FD0D}"/>
              </a:ext>
            </a:extLst>
          </p:cNvPr>
          <p:cNvSpPr txBox="1"/>
          <p:nvPr/>
        </p:nvSpPr>
        <p:spPr>
          <a:xfrm rot="18466027">
            <a:off x="7214440" y="1698817"/>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Forge</a:t>
            </a:r>
          </a:p>
        </p:txBody>
      </p:sp>
      <p:sp>
        <p:nvSpPr>
          <p:cNvPr id="7" name="ZoneTexte 6">
            <a:extLst>
              <a:ext uri="{FF2B5EF4-FFF2-40B4-BE49-F238E27FC236}">
                <a16:creationId xmlns:a16="http://schemas.microsoft.com/office/drawing/2014/main" id="{61CC3420-F71A-49AD-A474-93DFBFD62AB3}"/>
              </a:ext>
            </a:extLst>
          </p:cNvPr>
          <p:cNvSpPr txBox="1"/>
          <p:nvPr/>
        </p:nvSpPr>
        <p:spPr>
          <a:xfrm rot="18645340">
            <a:off x="8069862" y="721482"/>
            <a:ext cx="1010117" cy="230512"/>
          </a:xfrm>
          <a:prstGeom prst="rect">
            <a:avLst/>
          </a:prstGeom>
          <a:noFill/>
        </p:spPr>
        <p:txBody>
          <a:bodyPr wrap="square" rtlCol="0">
            <a:spAutoFit/>
          </a:bodyPr>
          <a:lstStyle/>
          <a:p>
            <a:pPr algn="ctr"/>
            <a:r>
              <a:rPr lang="fr-FR" sz="898" dirty="0">
                <a:effectLst>
                  <a:outerShdw blurRad="38100" dist="38100" dir="2700000" algn="tl">
                    <a:srgbClr val="000000">
                      <a:alpha val="43137"/>
                    </a:srgbClr>
                  </a:outerShdw>
                </a:effectLst>
                <a:highlight>
                  <a:srgbClr val="FFFF00"/>
                </a:highlight>
              </a:rPr>
              <a:t>RD502</a:t>
            </a:r>
          </a:p>
        </p:txBody>
      </p:sp>
      <p:sp>
        <p:nvSpPr>
          <p:cNvPr id="8" name="ZoneTexte 7">
            <a:extLst>
              <a:ext uri="{FF2B5EF4-FFF2-40B4-BE49-F238E27FC236}">
                <a16:creationId xmlns:a16="http://schemas.microsoft.com/office/drawing/2014/main" id="{9DF2E665-216D-46D7-8473-17F89E954274}"/>
              </a:ext>
            </a:extLst>
          </p:cNvPr>
          <p:cNvSpPr txBox="1"/>
          <p:nvPr/>
        </p:nvSpPr>
        <p:spPr>
          <a:xfrm>
            <a:off x="3037740" y="3429000"/>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Montreuil</a:t>
            </a:r>
          </a:p>
        </p:txBody>
      </p:sp>
      <p:sp>
        <p:nvSpPr>
          <p:cNvPr id="9" name="ZoneTexte 8">
            <a:extLst>
              <a:ext uri="{FF2B5EF4-FFF2-40B4-BE49-F238E27FC236}">
                <a16:creationId xmlns:a16="http://schemas.microsoft.com/office/drawing/2014/main" id="{1DAF7135-4C2E-42F2-B0B1-3D89917BE977}"/>
              </a:ext>
            </a:extLst>
          </p:cNvPr>
          <p:cNvSpPr txBox="1"/>
          <p:nvPr/>
        </p:nvSpPr>
        <p:spPr>
          <a:xfrm rot="4868011">
            <a:off x="5759252" y="5399078"/>
            <a:ext cx="1225301"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Haute Rue</a:t>
            </a:r>
          </a:p>
        </p:txBody>
      </p:sp>
    </p:spTree>
    <p:extLst>
      <p:ext uri="{BB962C8B-B14F-4D97-AF65-F5344CB8AC3E}">
        <p14:creationId xmlns:p14="http://schemas.microsoft.com/office/powerpoint/2010/main" val="3679031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Intersection Rue de Montreuil / Chemin de Gournay</a:t>
            </a:r>
          </a:p>
        </p:txBody>
      </p:sp>
      <p:pic>
        <p:nvPicPr>
          <p:cNvPr id="4" name="Image 3" descr="Une image contenant carte&#10;&#10;Description générée automatiquement">
            <a:extLst>
              <a:ext uri="{FF2B5EF4-FFF2-40B4-BE49-F238E27FC236}">
                <a16:creationId xmlns:a16="http://schemas.microsoft.com/office/drawing/2014/main" id="{DAA1A42F-19E0-4C6B-AB82-389337651A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5CB44764-B8B1-4B96-AA13-5AFF0845E4B6}"/>
              </a:ext>
            </a:extLst>
          </p:cNvPr>
          <p:cNvSpPr txBox="1"/>
          <p:nvPr/>
        </p:nvSpPr>
        <p:spPr>
          <a:xfrm>
            <a:off x="7023659" y="649321"/>
            <a:ext cx="3036801" cy="1039515"/>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Pour sécuriser cette deuxième intersection en virage, un plateau surélevé pourrait être réalisé.</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Un marquage axial dans le virage permettrait en outre aux usagers de mieux se positionner pour aborder ce virage sans visibilité.</a:t>
            </a:r>
          </a:p>
        </p:txBody>
      </p:sp>
      <p:sp>
        <p:nvSpPr>
          <p:cNvPr id="6" name="ZoneTexte 5">
            <a:extLst>
              <a:ext uri="{FF2B5EF4-FFF2-40B4-BE49-F238E27FC236}">
                <a16:creationId xmlns:a16="http://schemas.microsoft.com/office/drawing/2014/main" id="{646CAA30-BA16-41DC-93B4-DCE5907CE723}"/>
              </a:ext>
            </a:extLst>
          </p:cNvPr>
          <p:cNvSpPr txBox="1"/>
          <p:nvPr/>
        </p:nvSpPr>
        <p:spPr>
          <a:xfrm rot="2539015">
            <a:off x="4507075" y="2312861"/>
            <a:ext cx="150289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Chemin de Gournay</a:t>
            </a:r>
          </a:p>
        </p:txBody>
      </p:sp>
      <p:sp>
        <p:nvSpPr>
          <p:cNvPr id="8" name="ZoneTexte 7">
            <a:extLst>
              <a:ext uri="{FF2B5EF4-FFF2-40B4-BE49-F238E27FC236}">
                <a16:creationId xmlns:a16="http://schemas.microsoft.com/office/drawing/2014/main" id="{4446E579-60A4-4D68-8109-52D4594AD83E}"/>
              </a:ext>
            </a:extLst>
          </p:cNvPr>
          <p:cNvSpPr txBox="1"/>
          <p:nvPr/>
        </p:nvSpPr>
        <p:spPr>
          <a:xfrm rot="21425732">
            <a:off x="2576548" y="3428751"/>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Montreuil</a:t>
            </a:r>
          </a:p>
        </p:txBody>
      </p:sp>
    </p:spTree>
    <p:extLst>
      <p:ext uri="{BB962C8B-B14F-4D97-AF65-F5344CB8AC3E}">
        <p14:creationId xmlns:p14="http://schemas.microsoft.com/office/powerpoint/2010/main" val="2467272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Détail de l’aménagement</a:t>
            </a:r>
          </a:p>
        </p:txBody>
      </p:sp>
      <p:pic>
        <p:nvPicPr>
          <p:cNvPr id="4" name="Image 3" descr="Une image contenant texte, extérieur&#10;&#10;Description générée automatiquement">
            <a:extLst>
              <a:ext uri="{FF2B5EF4-FFF2-40B4-BE49-F238E27FC236}">
                <a16:creationId xmlns:a16="http://schemas.microsoft.com/office/drawing/2014/main" id="{52ED4698-B289-40CC-81DE-DE65834FF9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7"/>
            <a:ext cx="5876977" cy="8312873"/>
          </a:xfrm>
          <a:prstGeom prst="rect">
            <a:avLst/>
          </a:prstGeom>
        </p:spPr>
      </p:pic>
      <p:sp>
        <p:nvSpPr>
          <p:cNvPr id="5" name="ZoneTexte 4">
            <a:extLst>
              <a:ext uri="{FF2B5EF4-FFF2-40B4-BE49-F238E27FC236}">
                <a16:creationId xmlns:a16="http://schemas.microsoft.com/office/drawing/2014/main" id="{4C4CF171-A292-4739-93D6-3372508DC921}"/>
              </a:ext>
            </a:extLst>
          </p:cNvPr>
          <p:cNvSpPr txBox="1"/>
          <p:nvPr/>
        </p:nvSpPr>
        <p:spPr>
          <a:xfrm>
            <a:off x="6897445" y="649322"/>
            <a:ext cx="3163015" cy="565924"/>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Comme les autres plateaux proposés, celui-ci pourrait avoir une hauteur de 12cm et des rampes inclinées à 8%.</a:t>
            </a:r>
          </a:p>
        </p:txBody>
      </p:sp>
      <p:sp>
        <p:nvSpPr>
          <p:cNvPr id="6" name="ZoneTexte 5">
            <a:extLst>
              <a:ext uri="{FF2B5EF4-FFF2-40B4-BE49-F238E27FC236}">
                <a16:creationId xmlns:a16="http://schemas.microsoft.com/office/drawing/2014/main" id="{D0EB680C-6C74-4F33-B219-3846D8C79481}"/>
              </a:ext>
            </a:extLst>
          </p:cNvPr>
          <p:cNvSpPr txBox="1"/>
          <p:nvPr/>
        </p:nvSpPr>
        <p:spPr>
          <a:xfrm rot="2539015">
            <a:off x="4267511" y="1908080"/>
            <a:ext cx="150289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Chemin de Gournay</a:t>
            </a:r>
          </a:p>
        </p:txBody>
      </p:sp>
      <p:sp>
        <p:nvSpPr>
          <p:cNvPr id="7" name="ZoneTexte 6">
            <a:extLst>
              <a:ext uri="{FF2B5EF4-FFF2-40B4-BE49-F238E27FC236}">
                <a16:creationId xmlns:a16="http://schemas.microsoft.com/office/drawing/2014/main" id="{68F2B295-62C4-4774-AE51-C0ECEAE72C7C}"/>
              </a:ext>
            </a:extLst>
          </p:cNvPr>
          <p:cNvSpPr txBox="1"/>
          <p:nvPr/>
        </p:nvSpPr>
        <p:spPr>
          <a:xfrm rot="21425732">
            <a:off x="2750026" y="3560924"/>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Montreuil</a:t>
            </a:r>
          </a:p>
        </p:txBody>
      </p:sp>
    </p:spTree>
    <p:extLst>
      <p:ext uri="{BB962C8B-B14F-4D97-AF65-F5344CB8AC3E}">
        <p14:creationId xmlns:p14="http://schemas.microsoft.com/office/powerpoint/2010/main" val="3933206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La Haute Rue</a:t>
            </a:r>
          </a:p>
        </p:txBody>
      </p:sp>
      <p:pic>
        <p:nvPicPr>
          <p:cNvPr id="4" name="Image 3" descr="Une image contenant texte&#10;&#10;Description générée automatiquement">
            <a:extLst>
              <a:ext uri="{FF2B5EF4-FFF2-40B4-BE49-F238E27FC236}">
                <a16:creationId xmlns:a16="http://schemas.microsoft.com/office/drawing/2014/main" id="{F41C56BA-EE6C-418C-8F2E-FF9C1BA600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AC9379BB-EE2E-4CD4-93C5-39A47FCFCE2D}"/>
              </a:ext>
            </a:extLst>
          </p:cNvPr>
          <p:cNvSpPr txBox="1"/>
          <p:nvPr/>
        </p:nvSpPr>
        <p:spPr>
          <a:xfrm>
            <a:off x="7023659" y="649322"/>
            <a:ext cx="3036801" cy="1670970"/>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Pour maîtriser les vitesses pratiquées dans cette intersection d’entrée du quartier de la Haute Rue, où les enfants prennent le car, un nouveau plateau surélevé en intersection pourrait être réalisé.</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L’arrêt de car dans le sens nord sud pourrait être déplacé après l’intersection, pour plus de sécurité.</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Un trottoir pourrait être créé pour faciliter le cheminement depuis/vers le car scolaire.</a:t>
            </a:r>
          </a:p>
        </p:txBody>
      </p:sp>
      <p:sp>
        <p:nvSpPr>
          <p:cNvPr id="7" name="ZoneTexte 6">
            <a:extLst>
              <a:ext uri="{FF2B5EF4-FFF2-40B4-BE49-F238E27FC236}">
                <a16:creationId xmlns:a16="http://schemas.microsoft.com/office/drawing/2014/main" id="{ACA2DB18-25A0-4C78-87EA-2E65097FDC77}"/>
              </a:ext>
            </a:extLst>
          </p:cNvPr>
          <p:cNvSpPr txBox="1"/>
          <p:nvPr/>
        </p:nvSpPr>
        <p:spPr>
          <a:xfrm rot="1803100">
            <a:off x="3185336" y="2957835"/>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du Baron de Giresse</a:t>
            </a:r>
          </a:p>
        </p:txBody>
      </p:sp>
      <p:sp>
        <p:nvSpPr>
          <p:cNvPr id="8" name="ZoneTexte 7">
            <a:extLst>
              <a:ext uri="{FF2B5EF4-FFF2-40B4-BE49-F238E27FC236}">
                <a16:creationId xmlns:a16="http://schemas.microsoft.com/office/drawing/2014/main" id="{DCA7D68D-369F-444E-96AF-ACDF917B4BC8}"/>
              </a:ext>
            </a:extLst>
          </p:cNvPr>
          <p:cNvSpPr txBox="1"/>
          <p:nvPr/>
        </p:nvSpPr>
        <p:spPr>
          <a:xfrm rot="2672775">
            <a:off x="7392474" y="5719288"/>
            <a:ext cx="1010117" cy="230512"/>
          </a:xfrm>
          <a:prstGeom prst="rect">
            <a:avLst/>
          </a:prstGeom>
          <a:noFill/>
        </p:spPr>
        <p:txBody>
          <a:bodyPr wrap="square" rtlCol="0">
            <a:spAutoFit/>
          </a:bodyPr>
          <a:lstStyle/>
          <a:p>
            <a:pPr algn="ctr"/>
            <a:r>
              <a:rPr lang="fr-FR" sz="898" dirty="0">
                <a:effectLst>
                  <a:outerShdw blurRad="38100" dist="38100" dir="2700000" algn="tl">
                    <a:srgbClr val="000000">
                      <a:alpha val="43137"/>
                    </a:srgbClr>
                  </a:outerShdw>
                </a:effectLst>
                <a:highlight>
                  <a:srgbClr val="FFFF00"/>
                </a:highlight>
              </a:rPr>
              <a:t>RD502</a:t>
            </a:r>
          </a:p>
        </p:txBody>
      </p:sp>
    </p:spTree>
    <p:extLst>
      <p:ext uri="{BB962C8B-B14F-4D97-AF65-F5344CB8AC3E}">
        <p14:creationId xmlns:p14="http://schemas.microsoft.com/office/powerpoint/2010/main" val="1840309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Intersection Rue de la Boissière / Rue du Pont Fleury</a:t>
            </a:r>
          </a:p>
        </p:txBody>
      </p:sp>
      <p:pic>
        <p:nvPicPr>
          <p:cNvPr id="4" name="Image 3" descr="Une image contenant carte&#10;&#10;Description générée automatiquement">
            <a:extLst>
              <a:ext uri="{FF2B5EF4-FFF2-40B4-BE49-F238E27FC236}">
                <a16:creationId xmlns:a16="http://schemas.microsoft.com/office/drawing/2014/main" id="{CFB4B46A-2BD9-4651-86A0-D89ED1822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559FC0FF-71B6-47BA-A5F7-05AEF3DA0371}"/>
              </a:ext>
            </a:extLst>
          </p:cNvPr>
          <p:cNvSpPr txBox="1"/>
          <p:nvPr/>
        </p:nvSpPr>
        <p:spPr>
          <a:xfrm rot="2341598">
            <a:off x="3460316" y="903221"/>
            <a:ext cx="1010117" cy="230512"/>
          </a:xfrm>
          <a:prstGeom prst="rect">
            <a:avLst/>
          </a:prstGeom>
          <a:noFill/>
        </p:spPr>
        <p:txBody>
          <a:bodyPr wrap="square" rtlCol="0">
            <a:spAutoFit/>
          </a:bodyPr>
          <a:lstStyle/>
          <a:p>
            <a:pPr algn="ctr"/>
            <a:r>
              <a:rPr lang="fr-FR" sz="898" dirty="0">
                <a:effectLst>
                  <a:outerShdw blurRad="38100" dist="38100" dir="2700000" algn="tl">
                    <a:srgbClr val="000000">
                      <a:alpha val="43137"/>
                    </a:srgbClr>
                  </a:outerShdw>
                </a:effectLst>
                <a:highlight>
                  <a:srgbClr val="FFFF00"/>
                </a:highlight>
              </a:rPr>
              <a:t>RD502</a:t>
            </a:r>
          </a:p>
        </p:txBody>
      </p:sp>
      <p:sp>
        <p:nvSpPr>
          <p:cNvPr id="6" name="ZoneTexte 5">
            <a:extLst>
              <a:ext uri="{FF2B5EF4-FFF2-40B4-BE49-F238E27FC236}">
                <a16:creationId xmlns:a16="http://schemas.microsoft.com/office/drawing/2014/main" id="{08055C8E-4BD7-46EC-9BD1-68BAB07B7AE9}"/>
              </a:ext>
            </a:extLst>
          </p:cNvPr>
          <p:cNvSpPr txBox="1"/>
          <p:nvPr/>
        </p:nvSpPr>
        <p:spPr>
          <a:xfrm rot="2649681">
            <a:off x="7615208" y="4794839"/>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Boissière</a:t>
            </a:r>
          </a:p>
        </p:txBody>
      </p:sp>
      <p:sp>
        <p:nvSpPr>
          <p:cNvPr id="7" name="ZoneTexte 6">
            <a:extLst>
              <a:ext uri="{FF2B5EF4-FFF2-40B4-BE49-F238E27FC236}">
                <a16:creationId xmlns:a16="http://schemas.microsoft.com/office/drawing/2014/main" id="{481E95E4-A7E2-47F3-8052-973B48EFA0A4}"/>
              </a:ext>
            </a:extLst>
          </p:cNvPr>
          <p:cNvSpPr txBox="1"/>
          <p:nvPr/>
        </p:nvSpPr>
        <p:spPr>
          <a:xfrm rot="4756726">
            <a:off x="5910945" y="5637926"/>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du Pont Fleury</a:t>
            </a:r>
          </a:p>
        </p:txBody>
      </p:sp>
      <p:sp>
        <p:nvSpPr>
          <p:cNvPr id="8" name="ZoneTexte 7">
            <a:extLst>
              <a:ext uri="{FF2B5EF4-FFF2-40B4-BE49-F238E27FC236}">
                <a16:creationId xmlns:a16="http://schemas.microsoft.com/office/drawing/2014/main" id="{1C4A797D-0FBF-4DD4-8078-7696460E1413}"/>
              </a:ext>
            </a:extLst>
          </p:cNvPr>
          <p:cNvSpPr txBox="1"/>
          <p:nvPr/>
        </p:nvSpPr>
        <p:spPr>
          <a:xfrm>
            <a:off x="7023659" y="649321"/>
            <a:ext cx="3036801" cy="1039515"/>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Pour faciliter les mouvements tournants entre la RD502 et la Rue de la Boissière, un élargissement pourrait être réalisé.</a:t>
            </a:r>
          </a:p>
          <a:p>
            <a:pPr algn="just"/>
            <a:r>
              <a:rPr lang="fr-FR" sz="1026" dirty="0">
                <a:effectLst>
                  <a:outerShdw blurRad="38100" dist="38100" dir="2700000" algn="tl">
                    <a:srgbClr val="000000">
                      <a:alpha val="43137"/>
                    </a:srgbClr>
                  </a:outerShdw>
                </a:effectLst>
              </a:rPr>
              <a:t>Le pointillé bleu représente le bord actuel de la chaussée. Une acquisition foncière d’environ 165m² sera nécessaire.</a:t>
            </a:r>
          </a:p>
        </p:txBody>
      </p:sp>
    </p:spTree>
    <p:extLst>
      <p:ext uri="{BB962C8B-B14F-4D97-AF65-F5344CB8AC3E}">
        <p14:creationId xmlns:p14="http://schemas.microsoft.com/office/powerpoint/2010/main" val="174347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Intersection Rue de la Boissière / Rue du Pont Fleury</a:t>
            </a:r>
          </a:p>
        </p:txBody>
      </p:sp>
      <p:pic>
        <p:nvPicPr>
          <p:cNvPr id="4" name="Image 3" descr="Une image contenant texte&#10;&#10;Description générée automatiquement">
            <a:extLst>
              <a:ext uri="{FF2B5EF4-FFF2-40B4-BE49-F238E27FC236}">
                <a16:creationId xmlns:a16="http://schemas.microsoft.com/office/drawing/2014/main" id="{622E150F-B235-47D0-ADCE-EF2E027105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1515F0FF-9905-4D74-893E-2610F40E3747}"/>
              </a:ext>
            </a:extLst>
          </p:cNvPr>
          <p:cNvSpPr txBox="1"/>
          <p:nvPr/>
        </p:nvSpPr>
        <p:spPr>
          <a:xfrm rot="2341598">
            <a:off x="3815531" y="654203"/>
            <a:ext cx="1010117" cy="230512"/>
          </a:xfrm>
          <a:prstGeom prst="rect">
            <a:avLst/>
          </a:prstGeom>
          <a:noFill/>
        </p:spPr>
        <p:txBody>
          <a:bodyPr wrap="square" rtlCol="0">
            <a:spAutoFit/>
          </a:bodyPr>
          <a:lstStyle/>
          <a:p>
            <a:pPr algn="ctr"/>
            <a:r>
              <a:rPr lang="fr-FR" sz="898" dirty="0">
                <a:effectLst>
                  <a:outerShdw blurRad="38100" dist="38100" dir="2700000" algn="tl">
                    <a:srgbClr val="000000">
                      <a:alpha val="43137"/>
                    </a:srgbClr>
                  </a:outerShdw>
                </a:effectLst>
                <a:highlight>
                  <a:srgbClr val="FFFF00"/>
                </a:highlight>
              </a:rPr>
              <a:t>RD502</a:t>
            </a:r>
          </a:p>
        </p:txBody>
      </p:sp>
      <p:sp>
        <p:nvSpPr>
          <p:cNvPr id="6" name="ZoneTexte 5">
            <a:extLst>
              <a:ext uri="{FF2B5EF4-FFF2-40B4-BE49-F238E27FC236}">
                <a16:creationId xmlns:a16="http://schemas.microsoft.com/office/drawing/2014/main" id="{33E3F431-2F23-47CF-ADD7-E9155E55633B}"/>
              </a:ext>
            </a:extLst>
          </p:cNvPr>
          <p:cNvSpPr txBox="1"/>
          <p:nvPr/>
        </p:nvSpPr>
        <p:spPr>
          <a:xfrm rot="2649681">
            <a:off x="8135641" y="4794839"/>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Boissière</a:t>
            </a:r>
          </a:p>
        </p:txBody>
      </p:sp>
      <p:sp>
        <p:nvSpPr>
          <p:cNvPr id="7" name="ZoneTexte 6">
            <a:extLst>
              <a:ext uri="{FF2B5EF4-FFF2-40B4-BE49-F238E27FC236}">
                <a16:creationId xmlns:a16="http://schemas.microsoft.com/office/drawing/2014/main" id="{6365BBC6-1F6C-4362-AC5A-C200EA34A10E}"/>
              </a:ext>
            </a:extLst>
          </p:cNvPr>
          <p:cNvSpPr txBox="1"/>
          <p:nvPr/>
        </p:nvSpPr>
        <p:spPr>
          <a:xfrm rot="4935350">
            <a:off x="5778771" y="5637926"/>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du Pont Fleury</a:t>
            </a:r>
          </a:p>
        </p:txBody>
      </p:sp>
      <p:sp>
        <p:nvSpPr>
          <p:cNvPr id="3" name="ZoneTexte 2">
            <a:extLst>
              <a:ext uri="{FF2B5EF4-FFF2-40B4-BE49-F238E27FC236}">
                <a16:creationId xmlns:a16="http://schemas.microsoft.com/office/drawing/2014/main" id="{39348A46-DB40-4942-8397-47496D5817D4}"/>
              </a:ext>
            </a:extLst>
          </p:cNvPr>
          <p:cNvSpPr txBox="1"/>
          <p:nvPr/>
        </p:nvSpPr>
        <p:spPr>
          <a:xfrm rot="2441728">
            <a:off x="6814837" y="2577354"/>
            <a:ext cx="487389"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90m²</a:t>
            </a:r>
          </a:p>
        </p:txBody>
      </p:sp>
      <p:sp>
        <p:nvSpPr>
          <p:cNvPr id="8" name="ZoneTexte 7">
            <a:extLst>
              <a:ext uri="{FF2B5EF4-FFF2-40B4-BE49-F238E27FC236}">
                <a16:creationId xmlns:a16="http://schemas.microsoft.com/office/drawing/2014/main" id="{AE392520-4AE2-4ED3-B446-FE9CFEBA621B}"/>
              </a:ext>
            </a:extLst>
          </p:cNvPr>
          <p:cNvSpPr txBox="1"/>
          <p:nvPr/>
        </p:nvSpPr>
        <p:spPr>
          <a:xfrm rot="2508193">
            <a:off x="7063963" y="2537641"/>
            <a:ext cx="487389"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65m²</a:t>
            </a:r>
          </a:p>
        </p:txBody>
      </p:sp>
      <p:sp>
        <p:nvSpPr>
          <p:cNvPr id="9" name="ZoneTexte 8">
            <a:extLst>
              <a:ext uri="{FF2B5EF4-FFF2-40B4-BE49-F238E27FC236}">
                <a16:creationId xmlns:a16="http://schemas.microsoft.com/office/drawing/2014/main" id="{A15A3FBF-F107-45EF-A5C7-66A25FF9B7E5}"/>
              </a:ext>
            </a:extLst>
          </p:cNvPr>
          <p:cNvSpPr txBox="1"/>
          <p:nvPr/>
        </p:nvSpPr>
        <p:spPr>
          <a:xfrm>
            <a:off x="7023659" y="649322"/>
            <a:ext cx="3036801" cy="565924"/>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Les acquisitions foncières nécessaires se décomposent en 90m² pour la partie chaussée et 65 m² pour la partie trottoir ou accotement stabilisé.</a:t>
            </a:r>
          </a:p>
        </p:txBody>
      </p:sp>
    </p:spTree>
    <p:extLst>
      <p:ext uri="{BB962C8B-B14F-4D97-AF65-F5344CB8AC3E}">
        <p14:creationId xmlns:p14="http://schemas.microsoft.com/office/powerpoint/2010/main" val="119575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Epures de giration</a:t>
            </a:r>
          </a:p>
        </p:txBody>
      </p:sp>
      <p:pic>
        <p:nvPicPr>
          <p:cNvPr id="5" name="Image 4" descr="Une image contenant carte&#10;&#10;Description générée automatiquement">
            <a:extLst>
              <a:ext uri="{FF2B5EF4-FFF2-40B4-BE49-F238E27FC236}">
                <a16:creationId xmlns:a16="http://schemas.microsoft.com/office/drawing/2014/main" id="{4D84BD8C-8930-4EBB-903B-024BD3FCD3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6" name="ZoneTexte 5">
            <a:extLst>
              <a:ext uri="{FF2B5EF4-FFF2-40B4-BE49-F238E27FC236}">
                <a16:creationId xmlns:a16="http://schemas.microsoft.com/office/drawing/2014/main" id="{65D60A2D-F097-4B78-9DC1-405E2BF854C4}"/>
              </a:ext>
            </a:extLst>
          </p:cNvPr>
          <p:cNvSpPr txBox="1"/>
          <p:nvPr/>
        </p:nvSpPr>
        <p:spPr>
          <a:xfrm>
            <a:off x="7023659" y="649322"/>
            <a:ext cx="3036801" cy="408060"/>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Ces épures de giration correspondent à des grands monospaces d’une longueur de 5,00m.</a:t>
            </a:r>
          </a:p>
        </p:txBody>
      </p:sp>
    </p:spTree>
    <p:extLst>
      <p:ext uri="{BB962C8B-B14F-4D97-AF65-F5344CB8AC3E}">
        <p14:creationId xmlns:p14="http://schemas.microsoft.com/office/powerpoint/2010/main" val="1849201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Rue du Pont Fleury</a:t>
            </a:r>
          </a:p>
        </p:txBody>
      </p:sp>
      <p:pic>
        <p:nvPicPr>
          <p:cNvPr id="4" name="Image 3">
            <a:extLst>
              <a:ext uri="{FF2B5EF4-FFF2-40B4-BE49-F238E27FC236}">
                <a16:creationId xmlns:a16="http://schemas.microsoft.com/office/drawing/2014/main" id="{933AC5CD-5EC7-4BE8-8BB5-A3C09380D2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E47A4AD7-53A1-40DA-9AC8-096CD6AE1BBE}"/>
              </a:ext>
            </a:extLst>
          </p:cNvPr>
          <p:cNvSpPr txBox="1"/>
          <p:nvPr/>
        </p:nvSpPr>
        <p:spPr>
          <a:xfrm rot="5092900">
            <a:off x="5425414" y="5522022"/>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du Pont Fleury</a:t>
            </a:r>
          </a:p>
        </p:txBody>
      </p:sp>
      <p:sp>
        <p:nvSpPr>
          <p:cNvPr id="6" name="ZoneTexte 5">
            <a:extLst>
              <a:ext uri="{FF2B5EF4-FFF2-40B4-BE49-F238E27FC236}">
                <a16:creationId xmlns:a16="http://schemas.microsoft.com/office/drawing/2014/main" id="{18140E3C-C918-47AC-B181-55E90BEB9FB0}"/>
              </a:ext>
            </a:extLst>
          </p:cNvPr>
          <p:cNvSpPr txBox="1"/>
          <p:nvPr/>
        </p:nvSpPr>
        <p:spPr>
          <a:xfrm>
            <a:off x="7023659" y="649321"/>
            <a:ext cx="3036801" cy="1039515"/>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Au niveau du n°11 de la Rue du Pont Fleury, pour sécuriser l’entrée de l’habitation, une écluse pourrait être réalisée. </a:t>
            </a:r>
          </a:p>
          <a:p>
            <a:pPr algn="just"/>
            <a:r>
              <a:rPr lang="fr-FR" sz="1026" dirty="0">
                <a:effectLst>
                  <a:outerShdw blurRad="38100" dist="38100" dir="2700000" algn="tl">
                    <a:srgbClr val="000000">
                      <a:alpha val="43137"/>
                    </a:srgbClr>
                  </a:outerShdw>
                </a:effectLst>
              </a:rPr>
              <a:t>Cette écluse pourrait donner la priorité au sens nord sud et pourrait être aménagée en plateau surélevé pour maîtriser les vitesses.</a:t>
            </a:r>
          </a:p>
        </p:txBody>
      </p:sp>
      <p:pic>
        <p:nvPicPr>
          <p:cNvPr id="7" name="Image 6">
            <a:extLst>
              <a:ext uri="{FF2B5EF4-FFF2-40B4-BE49-F238E27FC236}">
                <a16:creationId xmlns:a16="http://schemas.microsoft.com/office/drawing/2014/main" id="{7926E2CB-8A69-4D13-8CCE-C310A2911B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94648" y="649322"/>
            <a:ext cx="3610234" cy="1713514"/>
          </a:xfrm>
          <a:prstGeom prst="rect">
            <a:avLst/>
          </a:prstGeom>
          <a:effectLst>
            <a:outerShdw blurRad="50800" dist="38100" dir="2700000" algn="tl" rotWithShape="0">
              <a:schemeClr val="bg1">
                <a:alpha val="40000"/>
              </a:schemeClr>
            </a:outerShdw>
          </a:effectLst>
        </p:spPr>
      </p:pic>
    </p:spTree>
    <p:extLst>
      <p:ext uri="{BB962C8B-B14F-4D97-AF65-F5344CB8AC3E}">
        <p14:creationId xmlns:p14="http://schemas.microsoft.com/office/powerpoint/2010/main" val="3228090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Rue du Pont Fleury</a:t>
            </a:r>
          </a:p>
        </p:txBody>
      </p:sp>
      <p:pic>
        <p:nvPicPr>
          <p:cNvPr id="4" name="Image 3" descr="Une image contenant texte&#10;&#10;Description générée automatiquement">
            <a:extLst>
              <a:ext uri="{FF2B5EF4-FFF2-40B4-BE49-F238E27FC236}">
                <a16:creationId xmlns:a16="http://schemas.microsoft.com/office/drawing/2014/main" id="{C6485984-9B36-4AB3-B96C-7150A9D614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4A849AC4-974A-41C4-B762-77C57554898E}"/>
              </a:ext>
            </a:extLst>
          </p:cNvPr>
          <p:cNvSpPr txBox="1"/>
          <p:nvPr/>
        </p:nvSpPr>
        <p:spPr>
          <a:xfrm rot="5092900">
            <a:off x="5425414" y="5522022"/>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du Pont Fleury</a:t>
            </a:r>
          </a:p>
        </p:txBody>
      </p:sp>
      <p:sp>
        <p:nvSpPr>
          <p:cNvPr id="6" name="ZoneTexte 5">
            <a:extLst>
              <a:ext uri="{FF2B5EF4-FFF2-40B4-BE49-F238E27FC236}">
                <a16:creationId xmlns:a16="http://schemas.microsoft.com/office/drawing/2014/main" id="{AE890C53-0960-4824-8B8D-FA95B04506FF}"/>
              </a:ext>
            </a:extLst>
          </p:cNvPr>
          <p:cNvSpPr txBox="1"/>
          <p:nvPr/>
        </p:nvSpPr>
        <p:spPr>
          <a:xfrm>
            <a:off x="7023659" y="649322"/>
            <a:ext cx="3036801" cy="408060"/>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Les parties en jaune correspondent aux trottoirs qui pourraient ainsi être créés au niveau de cette écluse.</a:t>
            </a:r>
          </a:p>
        </p:txBody>
      </p:sp>
    </p:spTree>
    <p:extLst>
      <p:ext uri="{BB962C8B-B14F-4D97-AF65-F5344CB8AC3E}">
        <p14:creationId xmlns:p14="http://schemas.microsoft.com/office/powerpoint/2010/main" val="47682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Sécuriser la traversée de la Trans’Oise</a:t>
            </a:r>
          </a:p>
        </p:txBody>
      </p:sp>
      <p:pic>
        <p:nvPicPr>
          <p:cNvPr id="4" name="Image 3" descr="Une image contenant carte&#10;&#10;Description générée automatiquement">
            <a:extLst>
              <a:ext uri="{FF2B5EF4-FFF2-40B4-BE49-F238E27FC236}">
                <a16:creationId xmlns:a16="http://schemas.microsoft.com/office/drawing/2014/main" id="{9D38A415-5AC9-4DA7-919D-4C346295A5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CD6600DB-FE3B-4FCB-B353-DF707B9568C1}"/>
              </a:ext>
            </a:extLst>
          </p:cNvPr>
          <p:cNvSpPr txBox="1"/>
          <p:nvPr/>
        </p:nvSpPr>
        <p:spPr>
          <a:xfrm rot="5053198">
            <a:off x="5543729" y="4538982"/>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du Pont Fleury</a:t>
            </a:r>
          </a:p>
        </p:txBody>
      </p:sp>
      <p:sp>
        <p:nvSpPr>
          <p:cNvPr id="6" name="ZoneTexte 5">
            <a:extLst>
              <a:ext uri="{FF2B5EF4-FFF2-40B4-BE49-F238E27FC236}">
                <a16:creationId xmlns:a16="http://schemas.microsoft.com/office/drawing/2014/main" id="{7F914836-2F02-49C5-9DA9-5000280DF6E1}"/>
              </a:ext>
            </a:extLst>
          </p:cNvPr>
          <p:cNvSpPr txBox="1"/>
          <p:nvPr/>
        </p:nvSpPr>
        <p:spPr>
          <a:xfrm>
            <a:off x="7023659" y="649321"/>
            <a:ext cx="3036801" cy="1197379"/>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Un plateau surélevé au droit de la traversée de la Trans’Oise permettrait de sécuriser cette traversée, tout en modérant la vitesse sur cette entrée sud de la commune.</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Le stop sur la voie principale, au niveau de l’Impasse de la Gare, pourrait ainsi être supprimé.</a:t>
            </a:r>
          </a:p>
        </p:txBody>
      </p:sp>
      <p:sp>
        <p:nvSpPr>
          <p:cNvPr id="7" name="ZoneTexte 6">
            <a:extLst>
              <a:ext uri="{FF2B5EF4-FFF2-40B4-BE49-F238E27FC236}">
                <a16:creationId xmlns:a16="http://schemas.microsoft.com/office/drawing/2014/main" id="{09A7B002-2FEF-4E76-BEB3-A14D56E4DDF9}"/>
              </a:ext>
            </a:extLst>
          </p:cNvPr>
          <p:cNvSpPr txBox="1"/>
          <p:nvPr/>
        </p:nvSpPr>
        <p:spPr>
          <a:xfrm rot="663464">
            <a:off x="6698869" y="5829969"/>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Impasse de la Gare</a:t>
            </a:r>
          </a:p>
        </p:txBody>
      </p:sp>
      <p:sp>
        <p:nvSpPr>
          <p:cNvPr id="8" name="ZoneTexte 7">
            <a:extLst>
              <a:ext uri="{FF2B5EF4-FFF2-40B4-BE49-F238E27FC236}">
                <a16:creationId xmlns:a16="http://schemas.microsoft.com/office/drawing/2014/main" id="{F2B34798-0036-464A-94C3-25559E5670AA}"/>
              </a:ext>
            </a:extLst>
          </p:cNvPr>
          <p:cNvSpPr txBox="1"/>
          <p:nvPr/>
        </p:nvSpPr>
        <p:spPr>
          <a:xfrm rot="663464">
            <a:off x="4643320" y="3928958"/>
            <a:ext cx="1447015"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Chemin des Tailles</a:t>
            </a:r>
          </a:p>
        </p:txBody>
      </p:sp>
    </p:spTree>
    <p:extLst>
      <p:ext uri="{BB962C8B-B14F-4D97-AF65-F5344CB8AC3E}">
        <p14:creationId xmlns:p14="http://schemas.microsoft.com/office/powerpoint/2010/main" val="155401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Place Yvonne Genty - le cœur du village</a:t>
            </a:r>
          </a:p>
        </p:txBody>
      </p:sp>
      <p:pic>
        <p:nvPicPr>
          <p:cNvPr id="4" name="Image 3" descr="Une image contenant carte&#10;&#10;Description générée automatiquement">
            <a:extLst>
              <a:ext uri="{FF2B5EF4-FFF2-40B4-BE49-F238E27FC236}">
                <a16:creationId xmlns:a16="http://schemas.microsoft.com/office/drawing/2014/main" id="{9E6795FA-EA6E-42AC-AA5A-5CD8F91FA3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901CCA3E-84F9-420A-9675-A8E339F7D139}"/>
              </a:ext>
            </a:extLst>
          </p:cNvPr>
          <p:cNvSpPr txBox="1"/>
          <p:nvPr/>
        </p:nvSpPr>
        <p:spPr>
          <a:xfrm rot="18711025">
            <a:off x="4302336" y="4590801"/>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Forge</a:t>
            </a:r>
          </a:p>
        </p:txBody>
      </p:sp>
      <p:sp>
        <p:nvSpPr>
          <p:cNvPr id="6" name="ZoneTexte 5">
            <a:extLst>
              <a:ext uri="{FF2B5EF4-FFF2-40B4-BE49-F238E27FC236}">
                <a16:creationId xmlns:a16="http://schemas.microsoft.com/office/drawing/2014/main" id="{27338F9C-BE73-402C-BDD0-1C53EB19AD49}"/>
              </a:ext>
            </a:extLst>
          </p:cNvPr>
          <p:cNvSpPr txBox="1"/>
          <p:nvPr/>
        </p:nvSpPr>
        <p:spPr>
          <a:xfrm rot="18346257">
            <a:off x="3260564" y="5872004"/>
            <a:ext cx="1010117" cy="230512"/>
          </a:xfrm>
          <a:prstGeom prst="rect">
            <a:avLst/>
          </a:prstGeom>
          <a:noFill/>
        </p:spPr>
        <p:txBody>
          <a:bodyPr wrap="square" rtlCol="0">
            <a:spAutoFit/>
          </a:bodyPr>
          <a:lstStyle/>
          <a:p>
            <a:pPr algn="ctr"/>
            <a:r>
              <a:rPr lang="fr-FR" sz="898" dirty="0">
                <a:effectLst>
                  <a:outerShdw blurRad="38100" dist="38100" dir="2700000" algn="tl">
                    <a:srgbClr val="000000">
                      <a:alpha val="43137"/>
                    </a:srgbClr>
                  </a:outerShdw>
                </a:effectLst>
                <a:highlight>
                  <a:srgbClr val="FFFF00"/>
                </a:highlight>
              </a:rPr>
              <a:t>RD502</a:t>
            </a:r>
          </a:p>
        </p:txBody>
      </p:sp>
      <p:sp>
        <p:nvSpPr>
          <p:cNvPr id="7" name="ZoneTexte 6">
            <a:extLst>
              <a:ext uri="{FF2B5EF4-FFF2-40B4-BE49-F238E27FC236}">
                <a16:creationId xmlns:a16="http://schemas.microsoft.com/office/drawing/2014/main" id="{20B903C5-A997-4B5E-B965-83EE2817C6CE}"/>
              </a:ext>
            </a:extLst>
          </p:cNvPr>
          <p:cNvSpPr txBox="1"/>
          <p:nvPr/>
        </p:nvSpPr>
        <p:spPr>
          <a:xfrm>
            <a:off x="2100194" y="649321"/>
            <a:ext cx="3036801" cy="2618153"/>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La structuration de la Place Yvonne Genty permettrait de restituer aux piétons des espaces importants aujourd’hui dédiés à la circulation et au stationnement.</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Sur cette esquisse, tous les espaces en beige représentent les espaces dédiés à la circulation des piétons.</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Les espaces liés à la circulation sont réduits au strict nécessaire, afin de proposer de nombreux espaces de convivialité, dans ce cœur de village.</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Le parking proposé pour l’école et la mairie permettrait d’accueillir les fêtes du village en le fermant partiellement ou totalement.</a:t>
            </a:r>
          </a:p>
        </p:txBody>
      </p:sp>
      <p:sp>
        <p:nvSpPr>
          <p:cNvPr id="8" name="ZoneTexte 7">
            <a:extLst>
              <a:ext uri="{FF2B5EF4-FFF2-40B4-BE49-F238E27FC236}">
                <a16:creationId xmlns:a16="http://schemas.microsoft.com/office/drawing/2014/main" id="{3DE420A8-3FAA-4977-A720-3DF3228C4D14}"/>
              </a:ext>
            </a:extLst>
          </p:cNvPr>
          <p:cNvSpPr txBox="1"/>
          <p:nvPr/>
        </p:nvSpPr>
        <p:spPr>
          <a:xfrm rot="5400000">
            <a:off x="4892241" y="1993305"/>
            <a:ext cx="1169918"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du Lavoir</a:t>
            </a:r>
          </a:p>
        </p:txBody>
      </p:sp>
      <p:sp>
        <p:nvSpPr>
          <p:cNvPr id="9" name="ZoneTexte 8">
            <a:extLst>
              <a:ext uri="{FF2B5EF4-FFF2-40B4-BE49-F238E27FC236}">
                <a16:creationId xmlns:a16="http://schemas.microsoft.com/office/drawing/2014/main" id="{7AF30A72-EFEC-4005-944D-E24A3FA23075}"/>
              </a:ext>
            </a:extLst>
          </p:cNvPr>
          <p:cNvSpPr txBox="1"/>
          <p:nvPr/>
        </p:nvSpPr>
        <p:spPr>
          <a:xfrm rot="19453315">
            <a:off x="7359760" y="1709726"/>
            <a:ext cx="1010117" cy="368691"/>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Villembray</a:t>
            </a:r>
          </a:p>
        </p:txBody>
      </p:sp>
    </p:spTree>
    <p:extLst>
      <p:ext uri="{BB962C8B-B14F-4D97-AF65-F5344CB8AC3E}">
        <p14:creationId xmlns:p14="http://schemas.microsoft.com/office/powerpoint/2010/main" val="43590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Détail de l’aménagement</a:t>
            </a:r>
          </a:p>
        </p:txBody>
      </p:sp>
      <p:pic>
        <p:nvPicPr>
          <p:cNvPr id="4" name="Image 3" descr="Une image contenant texte&#10;&#10;Description générée automatiquement">
            <a:extLst>
              <a:ext uri="{FF2B5EF4-FFF2-40B4-BE49-F238E27FC236}">
                <a16:creationId xmlns:a16="http://schemas.microsoft.com/office/drawing/2014/main" id="{6D14DF40-C513-4E2E-B6F3-8D3F70188F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FE6546EA-98E9-47A3-83C7-ED47F5A5DCAC}"/>
              </a:ext>
            </a:extLst>
          </p:cNvPr>
          <p:cNvSpPr txBox="1"/>
          <p:nvPr/>
        </p:nvSpPr>
        <p:spPr>
          <a:xfrm>
            <a:off x="6897445" y="649322"/>
            <a:ext cx="3163015" cy="565924"/>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Comme les autres plateaux proposés, celui-ci pourrait avoir une hauteur de 12cm et des rampes inclinées à 8%.</a:t>
            </a:r>
          </a:p>
        </p:txBody>
      </p:sp>
    </p:spTree>
    <p:extLst>
      <p:ext uri="{BB962C8B-B14F-4D97-AF65-F5344CB8AC3E}">
        <p14:creationId xmlns:p14="http://schemas.microsoft.com/office/powerpoint/2010/main" val="224806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Vue d’ensemble des aménagements proposés sur le centre-bourg</a:t>
            </a:r>
          </a:p>
        </p:txBody>
      </p:sp>
      <p:pic>
        <p:nvPicPr>
          <p:cNvPr id="4" name="Image 3" descr="Une image contenant carte&#10;&#10;Description générée automatiquement">
            <a:extLst>
              <a:ext uri="{FF2B5EF4-FFF2-40B4-BE49-F238E27FC236}">
                <a16:creationId xmlns:a16="http://schemas.microsoft.com/office/drawing/2014/main" id="{317072D4-E163-4D00-9B96-2CB731D4F6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Tree>
    <p:extLst>
      <p:ext uri="{BB962C8B-B14F-4D97-AF65-F5344CB8AC3E}">
        <p14:creationId xmlns:p14="http://schemas.microsoft.com/office/powerpoint/2010/main" val="2121059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Vue d’ensemble des aménagements proposés sur la Haute Rue</a:t>
            </a:r>
          </a:p>
        </p:txBody>
      </p:sp>
      <p:pic>
        <p:nvPicPr>
          <p:cNvPr id="4" name="Image 3" descr="Une image contenant texte, plante, feuille&#10;&#10;Description générée automatiquement">
            <a:extLst>
              <a:ext uri="{FF2B5EF4-FFF2-40B4-BE49-F238E27FC236}">
                <a16:creationId xmlns:a16="http://schemas.microsoft.com/office/drawing/2014/main" id="{75D90DBC-7F86-4F76-8B7A-83E305EB29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Tree>
    <p:extLst>
      <p:ext uri="{BB962C8B-B14F-4D97-AF65-F5344CB8AC3E}">
        <p14:creationId xmlns:p14="http://schemas.microsoft.com/office/powerpoint/2010/main" val="48865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Détails de l’aménagement</a:t>
            </a:r>
          </a:p>
        </p:txBody>
      </p:sp>
      <p:pic>
        <p:nvPicPr>
          <p:cNvPr id="4" name="Image 3">
            <a:extLst>
              <a:ext uri="{FF2B5EF4-FFF2-40B4-BE49-F238E27FC236}">
                <a16:creationId xmlns:a16="http://schemas.microsoft.com/office/drawing/2014/main" id="{0AB03E38-1BAB-4CA8-8EDE-B690700827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478EF4C6-0CC8-4417-AD96-4CC16E9ADA4D}"/>
              </a:ext>
            </a:extLst>
          </p:cNvPr>
          <p:cNvSpPr txBox="1"/>
          <p:nvPr/>
        </p:nvSpPr>
        <p:spPr>
          <a:xfrm>
            <a:off x="2100194" y="649321"/>
            <a:ext cx="3036801" cy="2302425"/>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Les arrêts de cars seraient placés sur un plateau surélevé permettant de bien maîtriser les vitesses.</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Des espaces verts plantés d’arbres et fleuris permettraient d’offrir de nombreux espaces de convivialité et de discussion.</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La zone 30 débuterait à partir de l’église, avec notamment un marquage au sol, sur toute la largeur de la chaussée.</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Ces nouveaux marquages, désormais autorisés, sont plus visibles que les panneaux auxquels ils sont associés.</a:t>
            </a:r>
          </a:p>
        </p:txBody>
      </p:sp>
    </p:spTree>
    <p:extLst>
      <p:ext uri="{BB962C8B-B14F-4D97-AF65-F5344CB8AC3E}">
        <p14:creationId xmlns:p14="http://schemas.microsoft.com/office/powerpoint/2010/main" val="400102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arte&#10;&#10;Description générée automatiquement">
            <a:extLst>
              <a:ext uri="{FF2B5EF4-FFF2-40B4-BE49-F238E27FC236}">
                <a16:creationId xmlns:a16="http://schemas.microsoft.com/office/drawing/2014/main" id="{CB17AAA9-C84D-4780-8F4D-05ACE87B75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9564" y="490512"/>
            <a:ext cx="8312873" cy="5876977"/>
          </a:xfrm>
          <a:prstGeom prst="rect">
            <a:avLst/>
          </a:prstGeom>
        </p:spPr>
      </p:pic>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Rue de la Forge</a:t>
            </a:r>
          </a:p>
        </p:txBody>
      </p:sp>
      <p:sp>
        <p:nvSpPr>
          <p:cNvPr id="5" name="ZoneTexte 4">
            <a:extLst>
              <a:ext uri="{FF2B5EF4-FFF2-40B4-BE49-F238E27FC236}">
                <a16:creationId xmlns:a16="http://schemas.microsoft.com/office/drawing/2014/main" id="{7419DA6F-7797-4CD8-BDBB-CC28147B5FB8}"/>
              </a:ext>
            </a:extLst>
          </p:cNvPr>
          <p:cNvSpPr txBox="1"/>
          <p:nvPr/>
        </p:nvSpPr>
        <p:spPr>
          <a:xfrm rot="18530951">
            <a:off x="4987986" y="5169061"/>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Forge</a:t>
            </a:r>
          </a:p>
        </p:txBody>
      </p:sp>
      <p:sp>
        <p:nvSpPr>
          <p:cNvPr id="6" name="ZoneTexte 5">
            <a:extLst>
              <a:ext uri="{FF2B5EF4-FFF2-40B4-BE49-F238E27FC236}">
                <a16:creationId xmlns:a16="http://schemas.microsoft.com/office/drawing/2014/main" id="{9D770BA5-25A3-4805-B0E7-D31BB9A38DB4}"/>
              </a:ext>
            </a:extLst>
          </p:cNvPr>
          <p:cNvSpPr txBox="1"/>
          <p:nvPr/>
        </p:nvSpPr>
        <p:spPr>
          <a:xfrm>
            <a:off x="2100194" y="649322"/>
            <a:ext cx="3036801" cy="1986698"/>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Dans la Rue de la Forge, des ellipses portant la mention 30 seraient marquées tous les 25m environ, pour rappeler cette limitation de vitesse.</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La forme en ellipse de ce marquage permet au conducteur de voir un cercle, depuis le poste de conduite.</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Des places de stationnement pourront être marquées, par groupes de 3 places maximum, avec une distance entre chaque groupes de place de 25 à 30m minimum.</a:t>
            </a:r>
          </a:p>
        </p:txBody>
      </p:sp>
    </p:spTree>
    <p:extLst>
      <p:ext uri="{BB962C8B-B14F-4D97-AF65-F5344CB8AC3E}">
        <p14:creationId xmlns:p14="http://schemas.microsoft.com/office/powerpoint/2010/main" val="89743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AFDCA5A-E57A-4A8D-B02B-3C2C15278D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9564" y="490512"/>
            <a:ext cx="8312873" cy="5876977"/>
          </a:xfrm>
          <a:prstGeom prst="rect">
            <a:avLst/>
          </a:prstGeom>
        </p:spPr>
      </p:pic>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Rue de la Forge</a:t>
            </a:r>
          </a:p>
        </p:txBody>
      </p:sp>
      <p:sp>
        <p:nvSpPr>
          <p:cNvPr id="5" name="ZoneTexte 4">
            <a:extLst>
              <a:ext uri="{FF2B5EF4-FFF2-40B4-BE49-F238E27FC236}">
                <a16:creationId xmlns:a16="http://schemas.microsoft.com/office/drawing/2014/main" id="{7419DA6F-7797-4CD8-BDBB-CC28147B5FB8}"/>
              </a:ext>
            </a:extLst>
          </p:cNvPr>
          <p:cNvSpPr txBox="1"/>
          <p:nvPr/>
        </p:nvSpPr>
        <p:spPr>
          <a:xfrm rot="18008327">
            <a:off x="5639422" y="2963418"/>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Forge</a:t>
            </a:r>
          </a:p>
        </p:txBody>
      </p:sp>
      <p:sp>
        <p:nvSpPr>
          <p:cNvPr id="6" name="ZoneTexte 5">
            <a:extLst>
              <a:ext uri="{FF2B5EF4-FFF2-40B4-BE49-F238E27FC236}">
                <a16:creationId xmlns:a16="http://schemas.microsoft.com/office/drawing/2014/main" id="{9D770BA5-25A3-4805-B0E7-D31BB9A38DB4}"/>
              </a:ext>
            </a:extLst>
          </p:cNvPr>
          <p:cNvSpPr txBox="1"/>
          <p:nvPr/>
        </p:nvSpPr>
        <p:spPr>
          <a:xfrm>
            <a:off x="2100194" y="649321"/>
            <a:ext cx="3036801" cy="1355243"/>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Le fait d’alterner les places marquées, d’un côté de la chaussée puis de l’autre, permettra de créer un effet de chicane de nature à modérer les vitesses pratiquées.</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L’utilisation de ces places par les riverais devra être encouragée et le stationnement sur les trottoirs interdit.</a:t>
            </a:r>
          </a:p>
        </p:txBody>
      </p:sp>
    </p:spTree>
    <p:extLst>
      <p:ext uri="{BB962C8B-B14F-4D97-AF65-F5344CB8AC3E}">
        <p14:creationId xmlns:p14="http://schemas.microsoft.com/office/powerpoint/2010/main" val="293204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extérieur&#10;&#10;Description générée automatiquement">
            <a:extLst>
              <a:ext uri="{FF2B5EF4-FFF2-40B4-BE49-F238E27FC236}">
                <a16:creationId xmlns:a16="http://schemas.microsoft.com/office/drawing/2014/main" id="{2495CB29-3388-48EF-837F-5E3517159A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9564" y="490512"/>
            <a:ext cx="8312873" cy="5876977"/>
          </a:xfrm>
          <a:prstGeom prst="rect">
            <a:avLst/>
          </a:prstGeom>
        </p:spPr>
      </p:pic>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Rue de la Forge</a:t>
            </a:r>
          </a:p>
        </p:txBody>
      </p:sp>
      <p:sp>
        <p:nvSpPr>
          <p:cNvPr id="5" name="ZoneTexte 4">
            <a:extLst>
              <a:ext uri="{FF2B5EF4-FFF2-40B4-BE49-F238E27FC236}">
                <a16:creationId xmlns:a16="http://schemas.microsoft.com/office/drawing/2014/main" id="{7419DA6F-7797-4CD8-BDBB-CC28147B5FB8}"/>
              </a:ext>
            </a:extLst>
          </p:cNvPr>
          <p:cNvSpPr txBox="1"/>
          <p:nvPr/>
        </p:nvSpPr>
        <p:spPr>
          <a:xfrm rot="18530951">
            <a:off x="3881376" y="5722536"/>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Forge</a:t>
            </a:r>
          </a:p>
        </p:txBody>
      </p:sp>
      <p:sp>
        <p:nvSpPr>
          <p:cNvPr id="6" name="ZoneTexte 5">
            <a:extLst>
              <a:ext uri="{FF2B5EF4-FFF2-40B4-BE49-F238E27FC236}">
                <a16:creationId xmlns:a16="http://schemas.microsoft.com/office/drawing/2014/main" id="{9D770BA5-25A3-4805-B0E7-D31BB9A38DB4}"/>
              </a:ext>
            </a:extLst>
          </p:cNvPr>
          <p:cNvSpPr txBox="1"/>
          <p:nvPr/>
        </p:nvSpPr>
        <p:spPr>
          <a:xfrm>
            <a:off x="2100194" y="649322"/>
            <a:ext cx="3036801" cy="408060"/>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Nous proposons des emplacements qui ne gênent pas la sortie des riverains.</a:t>
            </a:r>
          </a:p>
        </p:txBody>
      </p:sp>
    </p:spTree>
    <p:extLst>
      <p:ext uri="{BB962C8B-B14F-4D97-AF65-F5344CB8AC3E}">
        <p14:creationId xmlns:p14="http://schemas.microsoft.com/office/powerpoint/2010/main" val="162254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1A35-1E9F-418F-849D-7F0F8AC3C008}"/>
              </a:ext>
            </a:extLst>
          </p:cNvPr>
          <p:cNvSpPr>
            <a:spLocks noGrp="1"/>
          </p:cNvSpPr>
          <p:nvPr>
            <p:ph type="title"/>
          </p:nvPr>
        </p:nvSpPr>
        <p:spPr>
          <a:xfrm>
            <a:off x="1247033" y="50240"/>
            <a:ext cx="9697935" cy="341055"/>
          </a:xfrm>
        </p:spPr>
        <p:txBody>
          <a:bodyPr/>
          <a:lstStyle/>
          <a:p>
            <a:pPr algn="ctr"/>
            <a:r>
              <a:rPr lang="fr-FR" sz="1796" dirty="0"/>
              <a:t>Un plateau en intersection Rue de Montreuil / Rue de la Haute Rue</a:t>
            </a:r>
          </a:p>
        </p:txBody>
      </p:sp>
      <p:pic>
        <p:nvPicPr>
          <p:cNvPr id="4" name="Image 3" descr="Une image contenant carte&#10;&#10;Description générée automatiquement">
            <a:extLst>
              <a:ext uri="{FF2B5EF4-FFF2-40B4-BE49-F238E27FC236}">
                <a16:creationId xmlns:a16="http://schemas.microsoft.com/office/drawing/2014/main" id="{3D9B0733-C43F-487E-87E1-74BB7320BC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157512" y="-727436"/>
            <a:ext cx="5876977" cy="8312873"/>
          </a:xfrm>
          <a:prstGeom prst="rect">
            <a:avLst/>
          </a:prstGeom>
        </p:spPr>
      </p:pic>
      <p:sp>
        <p:nvSpPr>
          <p:cNvPr id="5" name="ZoneTexte 4">
            <a:extLst>
              <a:ext uri="{FF2B5EF4-FFF2-40B4-BE49-F238E27FC236}">
                <a16:creationId xmlns:a16="http://schemas.microsoft.com/office/drawing/2014/main" id="{E0073A95-E390-4128-987D-325B07AD81AB}"/>
              </a:ext>
            </a:extLst>
          </p:cNvPr>
          <p:cNvSpPr txBox="1"/>
          <p:nvPr/>
        </p:nvSpPr>
        <p:spPr>
          <a:xfrm>
            <a:off x="2100194" y="649321"/>
            <a:ext cx="3036801" cy="1197379"/>
          </a:xfrm>
          <a:prstGeom prst="rect">
            <a:avLst/>
          </a:prstGeom>
          <a:solidFill>
            <a:srgbClr val="FFFFFF">
              <a:alpha val="69804"/>
            </a:srgbClr>
          </a:solidFill>
        </p:spPr>
        <p:txBody>
          <a:bodyPr wrap="square" rtlCol="0">
            <a:spAutoFit/>
          </a:bodyPr>
          <a:lstStyle/>
          <a:p>
            <a:pPr algn="just"/>
            <a:r>
              <a:rPr lang="fr-FR" sz="1026" dirty="0">
                <a:effectLst>
                  <a:outerShdw blurRad="38100" dist="38100" dir="2700000" algn="tl">
                    <a:srgbClr val="000000">
                      <a:alpha val="43137"/>
                    </a:srgbClr>
                  </a:outerShdw>
                </a:effectLst>
              </a:rPr>
              <a:t>Un autre plateau surélevé, en intersection, permettrait de marquer l’entrée dans la zone 30, depuis la Rue de Montreuil et la Rue de la Haute Rue.</a:t>
            </a:r>
          </a:p>
          <a:p>
            <a:pPr algn="just"/>
            <a:endParaRPr lang="fr-FR" sz="1026" dirty="0">
              <a:effectLst>
                <a:outerShdw blurRad="38100" dist="38100" dir="2700000" algn="tl">
                  <a:srgbClr val="000000">
                    <a:alpha val="43137"/>
                  </a:srgbClr>
                </a:outerShdw>
              </a:effectLst>
            </a:endParaRPr>
          </a:p>
          <a:p>
            <a:pPr algn="just"/>
            <a:r>
              <a:rPr lang="fr-FR" sz="1026" dirty="0">
                <a:effectLst>
                  <a:outerShdw blurRad="38100" dist="38100" dir="2700000" algn="tl">
                    <a:srgbClr val="000000">
                      <a:alpha val="43137"/>
                    </a:srgbClr>
                  </a:outerShdw>
                </a:effectLst>
              </a:rPr>
              <a:t>Le stop serait placé uniquement sur la Rue de Montreuil, qui supporte un trafic moins important que la RD 502.</a:t>
            </a:r>
          </a:p>
        </p:txBody>
      </p:sp>
      <p:sp>
        <p:nvSpPr>
          <p:cNvPr id="6" name="ZoneTexte 5">
            <a:extLst>
              <a:ext uri="{FF2B5EF4-FFF2-40B4-BE49-F238E27FC236}">
                <a16:creationId xmlns:a16="http://schemas.microsoft.com/office/drawing/2014/main" id="{DDD9C511-FFE9-418C-8FDB-200CA5ABCB32}"/>
              </a:ext>
            </a:extLst>
          </p:cNvPr>
          <p:cNvSpPr txBox="1"/>
          <p:nvPr/>
        </p:nvSpPr>
        <p:spPr>
          <a:xfrm rot="18711025">
            <a:off x="5789287" y="3062545"/>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Forge</a:t>
            </a:r>
          </a:p>
        </p:txBody>
      </p:sp>
      <p:sp>
        <p:nvSpPr>
          <p:cNvPr id="7" name="ZoneTexte 6">
            <a:extLst>
              <a:ext uri="{FF2B5EF4-FFF2-40B4-BE49-F238E27FC236}">
                <a16:creationId xmlns:a16="http://schemas.microsoft.com/office/drawing/2014/main" id="{04E1F510-DBA3-4D6E-A010-03CD3170F062}"/>
              </a:ext>
            </a:extLst>
          </p:cNvPr>
          <p:cNvSpPr txBox="1"/>
          <p:nvPr/>
        </p:nvSpPr>
        <p:spPr>
          <a:xfrm rot="18431778">
            <a:off x="4914222" y="4083935"/>
            <a:ext cx="1010117" cy="230512"/>
          </a:xfrm>
          <a:prstGeom prst="rect">
            <a:avLst/>
          </a:prstGeom>
          <a:noFill/>
        </p:spPr>
        <p:txBody>
          <a:bodyPr wrap="square" rtlCol="0">
            <a:spAutoFit/>
          </a:bodyPr>
          <a:lstStyle/>
          <a:p>
            <a:pPr algn="ctr"/>
            <a:r>
              <a:rPr lang="fr-FR" sz="898" dirty="0">
                <a:effectLst>
                  <a:outerShdw blurRad="38100" dist="38100" dir="2700000" algn="tl">
                    <a:srgbClr val="000000">
                      <a:alpha val="43137"/>
                    </a:srgbClr>
                  </a:outerShdw>
                </a:effectLst>
                <a:highlight>
                  <a:srgbClr val="FFFF00"/>
                </a:highlight>
              </a:rPr>
              <a:t>RD502</a:t>
            </a:r>
          </a:p>
        </p:txBody>
      </p:sp>
      <p:sp>
        <p:nvSpPr>
          <p:cNvPr id="8" name="ZoneTexte 7">
            <a:extLst>
              <a:ext uri="{FF2B5EF4-FFF2-40B4-BE49-F238E27FC236}">
                <a16:creationId xmlns:a16="http://schemas.microsoft.com/office/drawing/2014/main" id="{B571E21F-C53D-479B-BF74-21A26E9C819D}"/>
              </a:ext>
            </a:extLst>
          </p:cNvPr>
          <p:cNvSpPr txBox="1"/>
          <p:nvPr/>
        </p:nvSpPr>
        <p:spPr>
          <a:xfrm>
            <a:off x="2310786" y="4982700"/>
            <a:ext cx="1010117"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Montreuil</a:t>
            </a:r>
          </a:p>
        </p:txBody>
      </p:sp>
      <p:sp>
        <p:nvSpPr>
          <p:cNvPr id="9" name="ZoneTexte 8">
            <a:extLst>
              <a:ext uri="{FF2B5EF4-FFF2-40B4-BE49-F238E27FC236}">
                <a16:creationId xmlns:a16="http://schemas.microsoft.com/office/drawing/2014/main" id="{486C2FF4-36CE-4BD0-9314-277AA67E66CA}"/>
              </a:ext>
            </a:extLst>
          </p:cNvPr>
          <p:cNvSpPr txBox="1"/>
          <p:nvPr/>
        </p:nvSpPr>
        <p:spPr>
          <a:xfrm>
            <a:off x="4140940" y="6013048"/>
            <a:ext cx="1225301" cy="230512"/>
          </a:xfrm>
          <a:prstGeom prst="rect">
            <a:avLst/>
          </a:prstGeom>
          <a:noFill/>
        </p:spPr>
        <p:txBody>
          <a:bodyPr wrap="square" rtlCol="0">
            <a:spAutoFit/>
          </a:bodyPr>
          <a:lstStyle/>
          <a:p>
            <a:pPr algn="ctr"/>
            <a:r>
              <a:rPr lang="fr-FR" sz="898" dirty="0">
                <a:solidFill>
                  <a:schemeClr val="bg1"/>
                </a:solidFill>
                <a:effectLst>
                  <a:outerShdw blurRad="38100" dist="38100" dir="2700000" algn="tl">
                    <a:srgbClr val="000000">
                      <a:alpha val="43137"/>
                    </a:srgbClr>
                  </a:outerShdw>
                </a:effectLst>
              </a:rPr>
              <a:t>Rue de la Haute Rue</a:t>
            </a:r>
          </a:p>
        </p:txBody>
      </p:sp>
    </p:spTree>
    <p:extLst>
      <p:ext uri="{BB962C8B-B14F-4D97-AF65-F5344CB8AC3E}">
        <p14:creationId xmlns:p14="http://schemas.microsoft.com/office/powerpoint/2010/main" val="39617964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2193</Words>
  <Application>Microsoft Office PowerPoint</Application>
  <PresentationFormat>Grand écran</PresentationFormat>
  <Paragraphs>231</Paragraphs>
  <Slides>42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42</vt:i4>
      </vt:variant>
    </vt:vector>
  </HeadingPairs>
  <TitlesOfParts>
    <vt:vector size="46" baseType="lpstr">
      <vt:lpstr>Arial</vt:lpstr>
      <vt:lpstr>Calibri</vt:lpstr>
      <vt:lpstr>Calibri Light</vt:lpstr>
      <vt:lpstr>Thème Office</vt:lpstr>
      <vt:lpstr>Présentation PowerPoint</vt:lpstr>
      <vt:lpstr>Intersection Rue de Villembray / Chemin de Senantes</vt:lpstr>
      <vt:lpstr>Détails de l’aménagement</vt:lpstr>
      <vt:lpstr>Place Yvonne Genty - le cœur du village</vt:lpstr>
      <vt:lpstr>Détails de l’aménagement</vt:lpstr>
      <vt:lpstr>Rue de la Forge</vt:lpstr>
      <vt:lpstr>Rue de la Forge</vt:lpstr>
      <vt:lpstr>Rue de la Forge</vt:lpstr>
      <vt:lpstr>Un plateau en intersection Rue de Montreuil / Rue de la Haute Rue</vt:lpstr>
      <vt:lpstr>Détail de l’aménagement</vt:lpstr>
      <vt:lpstr>Intersection Rue de Montreuil / Chemin de Gournay</vt:lpstr>
      <vt:lpstr>Détail de l’aménagement</vt:lpstr>
      <vt:lpstr>La Haute Rue</vt:lpstr>
      <vt:lpstr>Intersection Rue de la Boissière / Rue du Pont Fleury</vt:lpstr>
      <vt:lpstr>Intersection Rue de la Boissière / Rue du Pont Fleury</vt:lpstr>
      <vt:lpstr>Epures de giration</vt:lpstr>
      <vt:lpstr>Rue du Pont Fleury</vt:lpstr>
      <vt:lpstr>Rue du Pont Fleury</vt:lpstr>
      <vt:lpstr>Sécuriser la traversée de la Trans’Oise</vt:lpstr>
      <vt:lpstr>Détail de l’aménagement</vt:lpstr>
      <vt:lpstr>Vue d’ensemble des aménagements proposés sur le centre-bourg</vt:lpstr>
      <vt:lpstr>Vue d’ensemble des aménagements proposés sur la Haute Rue</vt:lpstr>
      <vt:lpstr>Les aménagements proposés</vt:lpstr>
      <vt:lpstr>Intersection Rue de Villembray / Chemin de Senantes</vt:lpstr>
      <vt:lpstr>Détails de l’aménagement</vt:lpstr>
      <vt:lpstr>Place Yvonne Genty - le cœur du village</vt:lpstr>
      <vt:lpstr>Détails de l’aménagement</vt:lpstr>
      <vt:lpstr>Rue de la Forge</vt:lpstr>
      <vt:lpstr>Un plateau en intersection Rue de Montreuil / Rue de la Haute Rue</vt:lpstr>
      <vt:lpstr>Détail de l’aménagement</vt:lpstr>
      <vt:lpstr>Intersection Rue de Montreuil / Chemin de Gournay</vt:lpstr>
      <vt:lpstr>Détail de l’aménagement</vt:lpstr>
      <vt:lpstr>La Haute Rue</vt:lpstr>
      <vt:lpstr>Intersection Rue de la Boissière / Rue du Pont Fleury</vt:lpstr>
      <vt:lpstr>Intersection Rue de la Boissière / Rue du Pont Fleury</vt:lpstr>
      <vt:lpstr>Epures de giration</vt:lpstr>
      <vt:lpstr>Rue du Pont Fleury</vt:lpstr>
      <vt:lpstr>Rue du Pont Fleury</vt:lpstr>
      <vt:lpstr>Sécuriser la traversée de la Trans’Oise</vt:lpstr>
      <vt:lpstr>Détail de l’aménagement</vt:lpstr>
      <vt:lpstr>Vue d’ensemble des aménagements proposés sur le centre-bourg</vt:lpstr>
      <vt:lpstr>Vue d’ensemble des aménagements proposés sur la Haute Rue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Comptages directionnels</dc:title>
  <dc:creator>Jacques RICHARD</dc:creator>
  <cp:lastModifiedBy>Jacques RICHARD</cp:lastModifiedBy>
  <cp:revision>4</cp:revision>
  <dcterms:created xsi:type="dcterms:W3CDTF">2021-04-22T20:10:32Z</dcterms:created>
  <dcterms:modified xsi:type="dcterms:W3CDTF">2021-04-30T06:23:52Z</dcterms:modified>
</cp:coreProperties>
</file>